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6" r:id="rId2"/>
    <p:sldId id="257" r:id="rId3"/>
    <p:sldId id="260" r:id="rId4"/>
    <p:sldId id="261" r:id="rId5"/>
    <p:sldId id="266" r:id="rId6"/>
    <p:sldId id="262" r:id="rId7"/>
    <p:sldId id="263" r:id="rId8"/>
    <p:sldId id="267" r:id="rId9"/>
    <p:sldId id="264" r:id="rId10"/>
    <p:sldId id="265" r:id="rId11"/>
    <p:sldId id="268" r:id="rId12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3399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6FA2B21-3FCD-4721-B95C-427943F61125}" type="datetime1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0082962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512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1525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7248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FA2B21-3FCD-4721-B95C-427943F61125}" type="datetime1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00137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5591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5484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7532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4294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FA2B21-3FCD-4721-B95C-427943F61125}" type="datetime1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6474877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FA2B21-3FCD-4721-B95C-427943F61125}" type="datetime1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103626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6FA2B21-3FCD-4721-B95C-427943F61125}" type="datetime1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1342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coala.auxila@auxila.com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hyperlink" Target="http://www.scoalaauxila.ro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E72A35-C347-491B-9291-EBDD972555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F4601D31-41F7-400E-BC5E-CE30CA5F8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>
            <a:normAutofit fontScale="90000"/>
          </a:bodyPr>
          <a:lstStyle/>
          <a:p>
            <a:r>
              <a:rPr lang="ro-RO" dirty="0">
                <a:solidFill>
                  <a:schemeClr val="bg1"/>
                </a:solidFill>
              </a:rPr>
              <a:t>Școala postliceală </a:t>
            </a:r>
            <a:r>
              <a:rPr lang="ro-RO" dirty="0" err="1">
                <a:solidFill>
                  <a:schemeClr val="bg1"/>
                </a:solidFill>
              </a:rPr>
              <a:t>auxila</a:t>
            </a:r>
            <a:r>
              <a:rPr lang="ro-RO" dirty="0">
                <a:solidFill>
                  <a:schemeClr val="bg1"/>
                </a:solidFill>
              </a:rPr>
              <a:t>/asociația </a:t>
            </a:r>
            <a:r>
              <a:rPr lang="ro-RO" dirty="0" err="1">
                <a:solidFill>
                  <a:schemeClr val="bg1"/>
                </a:solidFill>
              </a:rPr>
              <a:t>pflege</a:t>
            </a:r>
            <a:r>
              <a:rPr lang="ro-RO" dirty="0">
                <a:solidFill>
                  <a:schemeClr val="bg1"/>
                </a:solidFill>
              </a:rPr>
              <a:t> </a:t>
            </a:r>
            <a:r>
              <a:rPr lang="ro-RO" dirty="0" err="1">
                <a:solidFill>
                  <a:schemeClr val="bg1"/>
                </a:solidFill>
              </a:rPr>
              <a:t>kompetenz</a:t>
            </a:r>
            <a:r>
              <a:rPr lang="ro-RO" dirty="0">
                <a:solidFill>
                  <a:schemeClr val="bg1"/>
                </a:solidFill>
              </a:rPr>
              <a:t> </a:t>
            </a:r>
            <a:r>
              <a:rPr lang="ro-RO" dirty="0" err="1">
                <a:solidFill>
                  <a:schemeClr val="bg1"/>
                </a:solidFill>
              </a:rPr>
              <a:t>zentrum</a:t>
            </a:r>
            <a:r>
              <a:rPr lang="ro-RO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DAEEBAC3-B101-4AD4-81C9-5B8904373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532" y="4623127"/>
            <a:ext cx="8655200" cy="457201"/>
          </a:xfrm>
        </p:spPr>
        <p:txBody>
          <a:bodyPr>
            <a:normAutofit lnSpcReduction="10000"/>
          </a:bodyPr>
          <a:lstStyle/>
          <a:p>
            <a:r>
              <a:rPr lang="ro-RO" dirty="0">
                <a:solidFill>
                  <a:schemeClr val="bg1"/>
                </a:solidFill>
              </a:rPr>
              <a:t>MEDIAȘ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Imagine 5" descr="O imagine care conține desen, aliment, semn&#10;&#10;Descriere generată automat">
            <a:extLst>
              <a:ext uri="{FF2B5EF4-FFF2-40B4-BE49-F238E27FC236}">
                <a16:creationId xmlns:a16="http://schemas.microsoft.com/office/drawing/2014/main" id="{C6E621DA-AD35-4787-BD69-ECE8D3B84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705" y="5080328"/>
            <a:ext cx="1956589" cy="173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79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CDAEBAD-F3BE-433C-BEE5-D8EB4DF7B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0A3957AE-A940-4E68-87B4-0E45E7C91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760C852-3FFF-4139-9954-94B7B67885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4" name="Substituent conținut 3" descr="O imagine care conține desen, aliment, semn&#10;&#10;Descriere generată automat">
            <a:extLst>
              <a:ext uri="{FF2B5EF4-FFF2-40B4-BE49-F238E27FC236}">
                <a16:creationId xmlns:a16="http://schemas.microsoft.com/office/drawing/2014/main" id="{62A7CF14-1B7C-4258-8806-052D4CB79E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5" b="-1"/>
          <a:stretch/>
        </p:blipFill>
        <p:spPr>
          <a:xfrm>
            <a:off x="10031896" y="411043"/>
            <a:ext cx="1407246" cy="1277764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41FFF0FB-0817-43C7-90D2-234BED0DE5A0}"/>
              </a:ext>
            </a:extLst>
          </p:cNvPr>
          <p:cNvSpPr txBox="1"/>
          <p:nvPr/>
        </p:nvSpPr>
        <p:spPr>
          <a:xfrm>
            <a:off x="912346" y="224030"/>
            <a:ext cx="8369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SUPRAVIEȚUITORII ÎN LABIRINT-prim ajutor, orientare turistică, ecologie.</a:t>
            </a:r>
            <a:endParaRPr lang="en-US" dirty="0"/>
          </a:p>
        </p:txBody>
      </p:sp>
      <p:pic>
        <p:nvPicPr>
          <p:cNvPr id="13" name="Imagine 12" descr="O imagine care conține exterior, așezat, clădire, bancă&#10;&#10;Descriere generată automat">
            <a:extLst>
              <a:ext uri="{FF2B5EF4-FFF2-40B4-BE49-F238E27FC236}">
                <a16:creationId xmlns:a16="http://schemas.microsoft.com/office/drawing/2014/main" id="{E7AE6A96-6717-4FDD-988A-E49A3EDC1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620" y="2413695"/>
            <a:ext cx="2373905" cy="4220275"/>
          </a:xfrm>
          <a:prstGeom prst="rect">
            <a:avLst/>
          </a:prstGeom>
        </p:spPr>
      </p:pic>
      <p:pic>
        <p:nvPicPr>
          <p:cNvPr id="19" name="Imagine 18" descr="O imagine care conține exterior, copil, tânăr, în picioare&#10;&#10;Descriere generată automat">
            <a:extLst>
              <a:ext uri="{FF2B5EF4-FFF2-40B4-BE49-F238E27FC236}">
                <a16:creationId xmlns:a16="http://schemas.microsoft.com/office/drawing/2014/main" id="{A7EEBF8E-F856-417D-A180-D0661E019C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697" y="712712"/>
            <a:ext cx="5059793" cy="2846134"/>
          </a:xfrm>
          <a:prstGeom prst="rect">
            <a:avLst/>
          </a:prstGeom>
        </p:spPr>
      </p:pic>
      <p:pic>
        <p:nvPicPr>
          <p:cNvPr id="25" name="Imagine 24" descr="O imagine care conține exterior, parc, bancă, persoane&#10;&#10;Descriere generată automat">
            <a:extLst>
              <a:ext uri="{FF2B5EF4-FFF2-40B4-BE49-F238E27FC236}">
                <a16:creationId xmlns:a16="http://schemas.microsoft.com/office/drawing/2014/main" id="{AED7FD74-62AF-4537-B420-6EDEB935A6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164" y="744469"/>
            <a:ext cx="2541058" cy="3364072"/>
          </a:xfrm>
          <a:prstGeom prst="rect">
            <a:avLst/>
          </a:prstGeom>
        </p:spPr>
      </p:pic>
      <p:pic>
        <p:nvPicPr>
          <p:cNvPr id="27" name="Imagine 26" descr="O imagine care conține exterior, persoană, femeie, bărbat&#10;&#10;Descriere generată automat">
            <a:extLst>
              <a:ext uri="{FF2B5EF4-FFF2-40B4-BE49-F238E27FC236}">
                <a16:creationId xmlns:a16="http://schemas.microsoft.com/office/drawing/2014/main" id="{44775C60-6F04-4075-B423-89CDD6DE39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771" y="3596028"/>
            <a:ext cx="5400785" cy="303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88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0245FC1-669A-4558-8341-5A7148C77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F2D3FC59-9FB9-48FC-8D66-9ACDB840E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7D0D12F-DDEA-45FE-91AE-E35A03B65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85326CE-E8C0-4DD9-B97D-BFB0DFF3F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23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5ECBBE91-3592-462A-8700-B36554E6A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646AE209-CD2C-4804-A22E-978C38614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Substituent conținut 3" descr="O imagine care conține aliment, desen, semn&#10;&#10;Descriere generată automat">
            <a:extLst>
              <a:ext uri="{FF2B5EF4-FFF2-40B4-BE49-F238E27FC236}">
                <a16:creationId xmlns:a16="http://schemas.microsoft.com/office/drawing/2014/main" id="{F8EF924A-A867-4638-A9F0-25DEBA974D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7079" y="125821"/>
            <a:ext cx="2070872" cy="1890796"/>
          </a:xfrm>
          <a:prstGeom prst="rect">
            <a:avLst/>
          </a:prstGeom>
          <a:ln>
            <a:solidFill>
              <a:srgbClr val="66CC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4C755C71-C7A3-402D-8072-F1E98FFB0BF0}"/>
              </a:ext>
            </a:extLst>
          </p:cNvPr>
          <p:cNvSpPr txBox="1"/>
          <p:nvPr/>
        </p:nvSpPr>
        <p:spPr>
          <a:xfrm>
            <a:off x="1200806" y="1967656"/>
            <a:ext cx="61030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OFERIM: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CURSURI/DEMONSTRAȚII PRACTICE DE PRIM AJUTOR PENTRU ELEVI;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CONSULTANȚĂ ȘI CAMPANII PENTRU ADOLESCENȚI PRIVIND ACNEEA, IGIENA ȘI SEXUALITATE;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CAMPANII DESPRE IGIENA ORALĂ;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INVESTIGAREA STĂRII DE SĂNĂTATE ȘI A FUNCȚIILOR VITALE;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SUPORT TEHNIC ȘI LOGISTIC (PRIM AJUTOR) LA ACTIVITĂȚI ORGANIZATE ÎN ȘCOLI.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FFF5BC37-B91D-413A-A9CF-FEF1876B8CF9}"/>
              </a:ext>
            </a:extLst>
          </p:cNvPr>
          <p:cNvSpPr txBox="1"/>
          <p:nvPr/>
        </p:nvSpPr>
        <p:spPr>
          <a:xfrm>
            <a:off x="7802091" y="489098"/>
            <a:ext cx="3740745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>
                <a:solidFill>
                  <a:srgbClr val="FF3399"/>
                </a:solidFill>
              </a:rPr>
              <a:t>CONTACT</a:t>
            </a:r>
          </a:p>
          <a:p>
            <a:pPr algn="ctr"/>
            <a:endParaRPr lang="ro-RO" sz="2000" b="1" dirty="0"/>
          </a:p>
          <a:p>
            <a:pPr algn="ctr"/>
            <a:r>
              <a:rPr lang="ro-RO" sz="1600" b="1" dirty="0"/>
              <a:t>Adresa: Strada Metanului Nr. 1, Mediaș</a:t>
            </a:r>
          </a:p>
          <a:p>
            <a:pPr algn="ctr"/>
            <a:r>
              <a:rPr lang="ro-RO" sz="1600" b="1" dirty="0"/>
              <a:t>(la Colegiul Școala Națională de Gaz)</a:t>
            </a:r>
          </a:p>
          <a:p>
            <a:pPr algn="ctr"/>
            <a:endParaRPr lang="ro-RO" sz="1600" b="1" dirty="0"/>
          </a:p>
          <a:p>
            <a:pPr algn="ctr"/>
            <a:r>
              <a:rPr lang="ro-RO" b="1" dirty="0"/>
              <a:t>TELEFON</a:t>
            </a:r>
          </a:p>
          <a:p>
            <a:pPr algn="ctr"/>
            <a:r>
              <a:rPr lang="ro-RO" b="1" dirty="0"/>
              <a:t>0269 832 303</a:t>
            </a:r>
            <a:endParaRPr lang="ro-RO" sz="2000" b="1" dirty="0"/>
          </a:p>
          <a:p>
            <a:pPr algn="ctr"/>
            <a:endParaRPr lang="ro-RO" sz="2000" b="1" dirty="0"/>
          </a:p>
          <a:p>
            <a:pPr algn="ctr"/>
            <a:r>
              <a:rPr lang="ro-RO" b="1" dirty="0"/>
              <a:t>E-MAIL</a:t>
            </a:r>
          </a:p>
          <a:p>
            <a:pPr algn="ctr"/>
            <a:r>
              <a:rPr lang="ro-RO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scoala.auxila@auxila.com</a:t>
            </a:r>
            <a:endParaRPr lang="ro-RO" b="1" dirty="0"/>
          </a:p>
          <a:p>
            <a:pPr algn="ctr"/>
            <a:endParaRPr lang="ro-RO" b="1" dirty="0">
              <a:solidFill>
                <a:srgbClr val="FF0000"/>
              </a:solidFill>
            </a:endParaRPr>
          </a:p>
          <a:p>
            <a:pPr algn="ctr"/>
            <a:r>
              <a:rPr lang="ro-RO" sz="2400" b="1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www.scoalaauxila.ro</a:t>
            </a:r>
            <a:endParaRPr lang="en-US" sz="2400" b="1" dirty="0">
              <a:solidFill>
                <a:srgbClr val="FFC000"/>
              </a:solidFill>
            </a:endParaRPr>
          </a:p>
          <a:p>
            <a:pPr algn="ctr"/>
            <a:endParaRPr lang="ro-RO" sz="2400" b="1" dirty="0">
              <a:solidFill>
                <a:srgbClr val="CC99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ro-RO" b="1" dirty="0">
              <a:solidFill>
                <a:srgbClr val="FF0000"/>
              </a:solidFill>
            </a:endParaRPr>
          </a:p>
          <a:p>
            <a:pPr algn="ctr"/>
            <a:endParaRPr lang="ro-RO" b="1" dirty="0">
              <a:solidFill>
                <a:srgbClr val="FF0000"/>
              </a:solidFill>
            </a:endParaRPr>
          </a:p>
          <a:p>
            <a:pPr algn="ctr"/>
            <a:endParaRPr lang="ro-RO" b="1" dirty="0">
              <a:solidFill>
                <a:srgbClr val="FF0000"/>
              </a:solidFill>
            </a:endParaRPr>
          </a:p>
          <a:p>
            <a:pPr algn="ctr"/>
            <a:endParaRPr lang="ro-RO" b="1" dirty="0">
              <a:solidFill>
                <a:srgbClr val="FF0000"/>
              </a:solidFill>
            </a:endParaRPr>
          </a:p>
          <a:p>
            <a:pPr algn="ctr"/>
            <a:r>
              <a:rPr lang="ro-RO" sz="2400" b="1" dirty="0" err="1"/>
              <a:t>scoala.auxila</a:t>
            </a:r>
            <a:endParaRPr lang="ro-RO" sz="2400" b="1" dirty="0"/>
          </a:p>
          <a:p>
            <a:pPr algn="ctr"/>
            <a:endParaRPr lang="ro-RO" b="1" dirty="0">
              <a:solidFill>
                <a:srgbClr val="FF0000"/>
              </a:solidFill>
            </a:endParaRPr>
          </a:p>
          <a:p>
            <a:pPr algn="ctr"/>
            <a:endParaRPr lang="ro-RO" b="1" dirty="0">
              <a:solidFill>
                <a:srgbClr val="FF0000"/>
              </a:solidFill>
            </a:endParaRPr>
          </a:p>
          <a:p>
            <a:pPr algn="ctr"/>
            <a:endParaRPr lang="ro-RO" b="1" dirty="0"/>
          </a:p>
          <a:p>
            <a:pPr algn="ctr"/>
            <a:endParaRPr lang="en-US" b="1" dirty="0"/>
          </a:p>
        </p:txBody>
      </p:sp>
      <p:pic>
        <p:nvPicPr>
          <p:cNvPr id="8" name="Imagine 7" descr="O imagine care conține desen&#10;&#10;Descriere generată automat">
            <a:extLst>
              <a:ext uri="{FF2B5EF4-FFF2-40B4-BE49-F238E27FC236}">
                <a16:creationId xmlns:a16="http://schemas.microsoft.com/office/drawing/2014/main" id="{8D62B610-21DB-49A5-B02B-F0563BAA5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396" y="4885411"/>
            <a:ext cx="875332" cy="875332"/>
          </a:xfrm>
          <a:prstGeom prst="rect">
            <a:avLst/>
          </a:prstGeom>
        </p:spPr>
      </p:pic>
      <p:pic>
        <p:nvPicPr>
          <p:cNvPr id="14" name="Imagine 13" descr="O imagine care conține desen&#10;&#10;Descriere generată automat">
            <a:extLst>
              <a:ext uri="{FF2B5EF4-FFF2-40B4-BE49-F238E27FC236}">
                <a16:creationId xmlns:a16="http://schemas.microsoft.com/office/drawing/2014/main" id="{AF294513-7DE3-4536-BE13-A8827FD57A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663" y="4885411"/>
            <a:ext cx="847095" cy="87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29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u 2">
            <a:extLst>
              <a:ext uri="{FF2B5EF4-FFF2-40B4-BE49-F238E27FC236}">
                <a16:creationId xmlns:a16="http://schemas.microsoft.com/office/drawing/2014/main" id="{2EB46DF3-5679-4086-BB80-18C3DF96A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8316" y="1116419"/>
            <a:ext cx="8441136" cy="4922874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en-US" dirty="0" err="1"/>
              <a:t>Școala</a:t>
            </a:r>
            <a:r>
              <a:rPr lang="en-US" dirty="0"/>
              <a:t> </a:t>
            </a:r>
            <a:r>
              <a:rPr lang="en-US" dirty="0" err="1"/>
              <a:t>Postliceală</a:t>
            </a:r>
            <a:r>
              <a:rPr lang="en-US" dirty="0"/>
              <a:t> Auxila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înființată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Ordinul</a:t>
            </a:r>
            <a:r>
              <a:rPr lang="en-US" dirty="0"/>
              <a:t> de </a:t>
            </a:r>
            <a:r>
              <a:rPr lang="en-US" dirty="0" err="1"/>
              <a:t>Ministru</a:t>
            </a:r>
            <a:r>
              <a:rPr lang="en-US" dirty="0"/>
              <a:t> nr. 4578/10.09.2014</a:t>
            </a:r>
            <a:endParaRPr lang="ro-RO" dirty="0"/>
          </a:p>
          <a:p>
            <a:pPr algn="l" fontAlgn="base"/>
            <a:r>
              <a:rPr lang="ro-RO" dirty="0"/>
              <a:t>                </a:t>
            </a:r>
            <a:r>
              <a:rPr lang="en-US" dirty="0" err="1"/>
              <a:t>Începând</a:t>
            </a:r>
            <a:r>
              <a:rPr lang="en-US" dirty="0"/>
              <a:t> cu </a:t>
            </a:r>
            <a:r>
              <a:rPr lang="en-US" dirty="0" err="1"/>
              <a:t>anul</a:t>
            </a:r>
            <a:r>
              <a:rPr lang="en-US" dirty="0"/>
              <a:t> 2014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până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prezent</a:t>
            </a:r>
            <a:r>
              <a:rPr lang="en-US" dirty="0"/>
              <a:t> am </a:t>
            </a:r>
            <a:r>
              <a:rPr lang="en-US" dirty="0" err="1"/>
              <a:t>școlarizat</a:t>
            </a:r>
            <a:r>
              <a:rPr lang="en-US" dirty="0"/>
              <a:t> </a:t>
            </a:r>
            <a:r>
              <a:rPr lang="en-US" dirty="0" err="1"/>
              <a:t>peste</a:t>
            </a:r>
            <a:r>
              <a:rPr lang="en-US" dirty="0"/>
              <a:t> 400 </a:t>
            </a:r>
            <a:r>
              <a:rPr lang="en-US" dirty="0" err="1"/>
              <a:t>elevi</a:t>
            </a:r>
            <a:r>
              <a:rPr lang="en-US" dirty="0"/>
              <a:t>, la </a:t>
            </a:r>
            <a:r>
              <a:rPr lang="en-US" dirty="0" err="1"/>
              <a:t>specializările</a:t>
            </a:r>
            <a:r>
              <a:rPr lang="en-US" dirty="0"/>
              <a:t>:</a:t>
            </a:r>
            <a:r>
              <a:rPr lang="ro-RO" dirty="0"/>
              <a:t> </a:t>
            </a:r>
            <a:r>
              <a:rPr lang="en-US" dirty="0" err="1"/>
              <a:t>asistent</a:t>
            </a:r>
            <a:r>
              <a:rPr lang="en-US" dirty="0"/>
              <a:t> medical generalist</a:t>
            </a:r>
          </a:p>
          <a:p>
            <a:pPr algn="l" fontAlgn="base"/>
            <a:r>
              <a:rPr lang="ro-RO" dirty="0"/>
              <a:t>                        </a:t>
            </a:r>
            <a:r>
              <a:rPr lang="en-US" dirty="0" err="1"/>
              <a:t>asistent</a:t>
            </a:r>
            <a:r>
              <a:rPr lang="en-US" dirty="0"/>
              <a:t> medical de </a:t>
            </a:r>
            <a:r>
              <a:rPr lang="en-US" dirty="0" err="1"/>
              <a:t>farmacie</a:t>
            </a:r>
            <a:endParaRPr lang="en-US" dirty="0"/>
          </a:p>
          <a:p>
            <a:pPr algn="l" fontAlgn="base"/>
            <a:r>
              <a:rPr lang="ro-RO" dirty="0"/>
              <a:t>                </a:t>
            </a:r>
            <a:r>
              <a:rPr lang="en-US" dirty="0" err="1"/>
              <a:t>Facem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 din </a:t>
            </a:r>
            <a:r>
              <a:rPr lang="en-US" dirty="0" err="1"/>
              <a:t>holdingul</a:t>
            </a:r>
            <a:r>
              <a:rPr lang="en-US" dirty="0"/>
              <a:t> </a:t>
            </a:r>
            <a:r>
              <a:rPr lang="en-US" dirty="0" err="1"/>
              <a:t>german</a:t>
            </a:r>
            <a:r>
              <a:rPr lang="en-US" dirty="0"/>
              <a:t> ”Auxila”, </a:t>
            </a:r>
            <a:r>
              <a:rPr lang="en-US" dirty="0" err="1"/>
              <a:t>prezent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toată</a:t>
            </a:r>
            <a:r>
              <a:rPr lang="en-US" dirty="0"/>
              <a:t> Europa.</a:t>
            </a:r>
          </a:p>
          <a:p>
            <a:pPr fontAlgn="base"/>
            <a:r>
              <a:rPr lang="ro-RO" dirty="0"/>
              <a:t>              </a:t>
            </a:r>
            <a:r>
              <a:rPr lang="en-US" dirty="0" err="1"/>
              <a:t>Dotările</a:t>
            </a:r>
            <a:r>
              <a:rPr lang="en-US" dirty="0"/>
              <a:t> de care </a:t>
            </a:r>
            <a:r>
              <a:rPr lang="en-US" dirty="0" err="1"/>
              <a:t>beneficiem</a:t>
            </a:r>
            <a:r>
              <a:rPr lang="en-US" dirty="0"/>
              <a:t> sunt </a:t>
            </a:r>
            <a:r>
              <a:rPr lang="en-US" dirty="0" err="1"/>
              <a:t>moderne</a:t>
            </a:r>
            <a:r>
              <a:rPr lang="en-US" dirty="0"/>
              <a:t> cu </a:t>
            </a:r>
            <a:r>
              <a:rPr lang="en-US" dirty="0" err="1"/>
              <a:t>aparatură</a:t>
            </a:r>
            <a:r>
              <a:rPr lang="en-US" dirty="0"/>
              <a:t> </a:t>
            </a:r>
            <a:r>
              <a:rPr lang="en-US" dirty="0" err="1"/>
              <a:t>performantă</a:t>
            </a:r>
            <a:r>
              <a:rPr lang="en-US" dirty="0"/>
              <a:t>,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încât</a:t>
            </a:r>
            <a:r>
              <a:rPr lang="en-US" dirty="0"/>
              <a:t> </a:t>
            </a:r>
            <a:r>
              <a:rPr lang="en-US" dirty="0" err="1"/>
              <a:t>viitorii</a:t>
            </a:r>
            <a:r>
              <a:rPr lang="en-US" dirty="0"/>
              <a:t> </a:t>
            </a:r>
            <a:r>
              <a:rPr lang="en-US" dirty="0" err="1"/>
              <a:t>asistenți</a:t>
            </a:r>
            <a:r>
              <a:rPr lang="en-US" dirty="0"/>
              <a:t> </a:t>
            </a:r>
            <a:r>
              <a:rPr lang="en-US" dirty="0" err="1"/>
              <a:t>medicali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aibă</a:t>
            </a:r>
            <a:r>
              <a:rPr lang="en-US" dirty="0"/>
              <a:t> o </a:t>
            </a:r>
            <a:r>
              <a:rPr lang="en-US" dirty="0" err="1"/>
              <a:t>tranziție</a:t>
            </a:r>
            <a:r>
              <a:rPr lang="en-US" dirty="0"/>
              <a:t> </a:t>
            </a:r>
            <a:r>
              <a:rPr lang="en-US" dirty="0" err="1"/>
              <a:t>ușoară</a:t>
            </a:r>
            <a:r>
              <a:rPr lang="en-US" dirty="0"/>
              <a:t> de la </a:t>
            </a:r>
            <a:r>
              <a:rPr lang="en-US" dirty="0" err="1"/>
              <a:t>școală</a:t>
            </a:r>
            <a:r>
              <a:rPr lang="en-US" dirty="0"/>
              <a:t> la </a:t>
            </a:r>
            <a:r>
              <a:rPr lang="en-US" dirty="0" err="1"/>
              <a:t>locul</a:t>
            </a:r>
            <a:r>
              <a:rPr lang="en-US" dirty="0"/>
              <a:t> de </a:t>
            </a:r>
            <a:r>
              <a:rPr lang="en-US" dirty="0" err="1"/>
              <a:t>muncă</a:t>
            </a:r>
            <a:r>
              <a:rPr lang="en-US" dirty="0"/>
              <a:t>.</a:t>
            </a:r>
            <a:endParaRPr lang="ro-RO" dirty="0"/>
          </a:p>
          <a:p>
            <a:pPr algn="l" fontAlgn="base"/>
            <a:r>
              <a:rPr lang="ro-RO" dirty="0"/>
              <a:t>                </a:t>
            </a:r>
            <a:r>
              <a:rPr lang="en-US" dirty="0" err="1"/>
              <a:t>Cadrele</a:t>
            </a:r>
            <a:r>
              <a:rPr lang="en-US" dirty="0"/>
              <a:t> </a:t>
            </a:r>
            <a:r>
              <a:rPr lang="en-US" dirty="0" err="1"/>
              <a:t>didactice</a:t>
            </a:r>
            <a:r>
              <a:rPr lang="en-US" dirty="0"/>
              <a:t> sunt bine </a:t>
            </a:r>
            <a:r>
              <a:rPr lang="en-US" dirty="0" err="1"/>
              <a:t>pregătite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dedicate </a:t>
            </a:r>
            <a:r>
              <a:rPr lang="en-US" dirty="0" err="1"/>
              <a:t>actului</a:t>
            </a:r>
            <a:r>
              <a:rPr lang="en-US" dirty="0"/>
              <a:t> </a:t>
            </a:r>
            <a:r>
              <a:rPr lang="en-US" dirty="0" err="1"/>
              <a:t>educațional</a:t>
            </a:r>
            <a:r>
              <a:rPr lang="en-US" dirty="0"/>
              <a:t>.</a:t>
            </a:r>
            <a:endParaRPr lang="ro-RO" dirty="0"/>
          </a:p>
          <a:p>
            <a:pPr algn="l" fontAlgn="base"/>
            <a:r>
              <a:rPr lang="ro-RO" dirty="0"/>
              <a:t>                </a:t>
            </a:r>
            <a:r>
              <a:rPr lang="en-US" dirty="0" err="1"/>
              <a:t>Oferim</a:t>
            </a:r>
            <a:r>
              <a:rPr lang="en-US" dirty="0"/>
              <a:t> burse de </a:t>
            </a:r>
            <a:r>
              <a:rPr lang="en-US" dirty="0" err="1"/>
              <a:t>școlarizare</a:t>
            </a:r>
            <a:r>
              <a:rPr lang="en-US" dirty="0"/>
              <a:t> cu </a:t>
            </a:r>
            <a:r>
              <a:rPr lang="en-US" dirty="0" err="1"/>
              <a:t>posibilitatea</a:t>
            </a:r>
            <a:r>
              <a:rPr lang="en-US" dirty="0"/>
              <a:t> </a:t>
            </a:r>
            <a:r>
              <a:rPr lang="en-US" dirty="0" err="1"/>
              <a:t>angajării</a:t>
            </a:r>
            <a:r>
              <a:rPr lang="en-US" dirty="0"/>
              <a:t> la </a:t>
            </a:r>
            <a:r>
              <a:rPr lang="en-US" dirty="0" err="1"/>
              <a:t>absolvire</a:t>
            </a:r>
            <a:r>
              <a:rPr lang="en-US" dirty="0"/>
              <a:t>.</a:t>
            </a:r>
            <a:endParaRPr lang="ro-RO" dirty="0"/>
          </a:p>
          <a:p>
            <a:pPr fontAlgn="base"/>
            <a:r>
              <a:rPr lang="en-US" dirty="0" err="1"/>
              <a:t>Organizăm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participăm</a:t>
            </a:r>
            <a:r>
              <a:rPr lang="en-US" dirty="0"/>
              <a:t> la </a:t>
            </a:r>
            <a:r>
              <a:rPr lang="en-US" dirty="0" err="1"/>
              <a:t>acțiuni</a:t>
            </a:r>
            <a:r>
              <a:rPr lang="en-US" dirty="0"/>
              <a:t> de </a:t>
            </a:r>
            <a:r>
              <a:rPr lang="en-US" dirty="0" err="1"/>
              <a:t>voluntariat</a:t>
            </a:r>
            <a:r>
              <a:rPr lang="en-US" dirty="0"/>
              <a:t>.</a:t>
            </a:r>
          </a:p>
          <a:p>
            <a:pPr fontAlgn="base"/>
            <a:r>
              <a:rPr lang="en-US" dirty="0"/>
              <a:t>”</a:t>
            </a:r>
            <a:r>
              <a:rPr lang="en-US" dirty="0" err="1"/>
              <a:t>Școala</a:t>
            </a:r>
            <a:r>
              <a:rPr lang="en-US" dirty="0"/>
              <a:t> </a:t>
            </a:r>
            <a:r>
              <a:rPr lang="en-US" dirty="0" err="1"/>
              <a:t>altfel</a:t>
            </a:r>
            <a:r>
              <a:rPr lang="en-US" dirty="0"/>
              <a:t>”, ”</a:t>
            </a:r>
            <a:r>
              <a:rPr lang="en-US" dirty="0" err="1"/>
              <a:t>Balul</a:t>
            </a:r>
            <a:r>
              <a:rPr lang="en-US" dirty="0"/>
              <a:t> </a:t>
            </a:r>
            <a:r>
              <a:rPr lang="en-US" dirty="0" err="1"/>
              <a:t>bobocilor</a:t>
            </a:r>
            <a:r>
              <a:rPr lang="en-US" dirty="0"/>
              <a:t>”, ”</a:t>
            </a:r>
            <a:r>
              <a:rPr lang="en-US" dirty="0" err="1"/>
              <a:t>Cursul</a:t>
            </a:r>
            <a:r>
              <a:rPr lang="en-US" dirty="0"/>
              <a:t> </a:t>
            </a:r>
            <a:r>
              <a:rPr lang="en-US" dirty="0" err="1"/>
              <a:t>festiv</a:t>
            </a:r>
            <a:r>
              <a:rPr lang="en-US" dirty="0"/>
              <a:t>”, ”</a:t>
            </a:r>
            <a:r>
              <a:rPr lang="en-US" dirty="0" err="1"/>
              <a:t>Ziua</a:t>
            </a:r>
            <a:r>
              <a:rPr lang="en-US" dirty="0"/>
              <a:t> </a:t>
            </a:r>
            <a:r>
              <a:rPr lang="en-US" dirty="0" err="1"/>
              <a:t>asistentului</a:t>
            </a:r>
            <a:r>
              <a:rPr lang="en-US" dirty="0"/>
              <a:t> medical” sunt </a:t>
            </a:r>
            <a:r>
              <a:rPr lang="en-US" dirty="0" err="1"/>
              <a:t>activități</a:t>
            </a:r>
            <a:r>
              <a:rPr lang="en-US" dirty="0"/>
              <a:t> de </a:t>
            </a:r>
            <a:r>
              <a:rPr lang="en-US" dirty="0" err="1"/>
              <a:t>tradiție</a:t>
            </a:r>
            <a:r>
              <a:rPr lang="en-US" dirty="0"/>
              <a:t> ale </a:t>
            </a:r>
            <a:r>
              <a:rPr lang="en-US" dirty="0" err="1"/>
              <a:t>școlii</a:t>
            </a:r>
            <a:r>
              <a:rPr lang="en-US" dirty="0"/>
              <a:t>.</a:t>
            </a:r>
          </a:p>
          <a:p>
            <a:pPr fontAlgn="base"/>
            <a:r>
              <a:rPr lang="en-US" dirty="0" err="1"/>
              <a:t>Principalii</a:t>
            </a:r>
            <a:r>
              <a:rPr lang="en-US" dirty="0"/>
              <a:t> </a:t>
            </a:r>
            <a:r>
              <a:rPr lang="en-US" dirty="0" err="1"/>
              <a:t>noștri</a:t>
            </a:r>
            <a:r>
              <a:rPr lang="en-US" dirty="0"/>
              <a:t> </a:t>
            </a:r>
            <a:r>
              <a:rPr lang="en-US" dirty="0" err="1"/>
              <a:t>parteneri</a:t>
            </a:r>
            <a:r>
              <a:rPr lang="en-US" dirty="0"/>
              <a:t> sunt: </a:t>
            </a:r>
            <a:r>
              <a:rPr lang="en-US" dirty="0" err="1"/>
              <a:t>Spitalul</a:t>
            </a:r>
            <a:r>
              <a:rPr lang="en-US" dirty="0"/>
              <a:t> </a:t>
            </a:r>
            <a:r>
              <a:rPr lang="en-US" dirty="0" err="1"/>
              <a:t>Muncipal</a:t>
            </a:r>
            <a:r>
              <a:rPr lang="en-US" dirty="0"/>
              <a:t> </a:t>
            </a:r>
            <a:r>
              <a:rPr lang="en-US" dirty="0" err="1"/>
              <a:t>Mediaș</a:t>
            </a:r>
            <a:r>
              <a:rPr lang="en-US" dirty="0"/>
              <a:t>, </a:t>
            </a:r>
            <a:r>
              <a:rPr lang="en-US" dirty="0" err="1"/>
              <a:t>Spitalul</a:t>
            </a:r>
            <a:r>
              <a:rPr lang="en-US" dirty="0"/>
              <a:t> Municipal </a:t>
            </a:r>
            <a:r>
              <a:rPr lang="en-US" dirty="0" err="1"/>
              <a:t>Târnăveni</a:t>
            </a:r>
            <a:r>
              <a:rPr lang="en-US" dirty="0"/>
              <a:t>, </a:t>
            </a:r>
            <a:r>
              <a:rPr lang="en-US" dirty="0" err="1"/>
              <a:t>Centrul</a:t>
            </a:r>
            <a:r>
              <a:rPr lang="en-US" dirty="0"/>
              <a:t> Medical de </a:t>
            </a:r>
            <a:r>
              <a:rPr lang="en-US" dirty="0" err="1"/>
              <a:t>Elită</a:t>
            </a:r>
            <a:r>
              <a:rPr lang="en-US" dirty="0"/>
              <a:t>, </a:t>
            </a:r>
            <a:r>
              <a:rPr lang="en-US" dirty="0" err="1"/>
              <a:t>Centrul</a:t>
            </a:r>
            <a:r>
              <a:rPr lang="en-US" dirty="0"/>
              <a:t> Medical Dr. </a:t>
            </a:r>
            <a:r>
              <a:rPr lang="en-US" dirty="0" err="1"/>
              <a:t>Vlăduțiu</a:t>
            </a:r>
            <a:r>
              <a:rPr lang="en-US" dirty="0"/>
              <a:t>, </a:t>
            </a:r>
            <a:r>
              <a:rPr lang="en-US" dirty="0" err="1"/>
              <a:t>Farmaciile</a:t>
            </a:r>
            <a:r>
              <a:rPr lang="en-US" dirty="0"/>
              <a:t> </a:t>
            </a:r>
            <a:r>
              <a:rPr lang="en-US" dirty="0" err="1"/>
              <a:t>Apotheka</a:t>
            </a:r>
            <a:r>
              <a:rPr lang="en-US" dirty="0"/>
              <a:t>, </a:t>
            </a:r>
            <a:r>
              <a:rPr lang="en-US" dirty="0" err="1"/>
              <a:t>Unitatea</a:t>
            </a:r>
            <a:r>
              <a:rPr lang="en-US" dirty="0"/>
              <a:t> de </a:t>
            </a:r>
            <a:r>
              <a:rPr lang="en-US" dirty="0" err="1"/>
              <a:t>Asistență</a:t>
            </a:r>
            <a:r>
              <a:rPr lang="en-US" dirty="0"/>
              <a:t> Medico-</a:t>
            </a:r>
            <a:r>
              <a:rPr lang="en-US" dirty="0" err="1"/>
              <a:t>Socială</a:t>
            </a:r>
            <a:r>
              <a:rPr lang="en-US" dirty="0"/>
              <a:t> </a:t>
            </a:r>
            <a:r>
              <a:rPr lang="en-US" dirty="0" err="1"/>
              <a:t>Mediaș</a:t>
            </a:r>
            <a:r>
              <a:rPr lang="en-US" dirty="0"/>
              <a:t>, </a:t>
            </a:r>
            <a:r>
              <a:rPr lang="en-US" dirty="0" err="1"/>
              <a:t>Crucea</a:t>
            </a:r>
            <a:r>
              <a:rPr lang="en-US" dirty="0"/>
              <a:t> </a:t>
            </a:r>
            <a:r>
              <a:rPr lang="en-US" dirty="0" err="1"/>
              <a:t>Roșie</a:t>
            </a:r>
            <a:r>
              <a:rPr lang="en-US" dirty="0"/>
              <a:t> </a:t>
            </a:r>
            <a:r>
              <a:rPr lang="en-US" dirty="0" err="1"/>
              <a:t>Mediaș</a:t>
            </a:r>
            <a:r>
              <a:rPr lang="en-US" dirty="0"/>
              <a:t>.</a:t>
            </a:r>
          </a:p>
          <a:p>
            <a:endParaRPr lang="ro-RO" dirty="0"/>
          </a:p>
          <a:p>
            <a:endParaRPr lang="en-US" dirty="0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871996BC-6A48-44F1-8D4C-59B9D14A4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9452" y="44848"/>
            <a:ext cx="1873016" cy="167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49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CDAEBAD-F3BE-433C-BEE5-D8EB4DF7B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0A3957AE-A940-4E68-87B4-0E45E7C91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760C852-3FFF-4139-9954-94B7B67885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4" name="Substituent conținut 3" descr="O imagine care conține desen, aliment, semn&#10;&#10;Descriere generată automat">
            <a:extLst>
              <a:ext uri="{FF2B5EF4-FFF2-40B4-BE49-F238E27FC236}">
                <a16:creationId xmlns:a16="http://schemas.microsoft.com/office/drawing/2014/main" id="{536CAE24-954C-477A-B8BA-1A3C7C5EC9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5" b="-1"/>
          <a:stretch/>
        </p:blipFill>
        <p:spPr>
          <a:xfrm>
            <a:off x="9291365" y="4166802"/>
            <a:ext cx="1749287" cy="1588333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14E5A0A3-28F2-476D-8275-1252B9A638DF}"/>
              </a:ext>
            </a:extLst>
          </p:cNvPr>
          <p:cNvSpPr txBox="1"/>
          <p:nvPr/>
        </p:nvSpPr>
        <p:spPr>
          <a:xfrm>
            <a:off x="1190846" y="275743"/>
            <a:ext cx="4720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/>
              <a:t>PARTENERI</a:t>
            </a:r>
            <a:endParaRPr lang="en-US" sz="2400" b="1" dirty="0"/>
          </a:p>
        </p:txBody>
      </p:sp>
      <p:sp>
        <p:nvSpPr>
          <p:cNvPr id="15" name="CasetăText 14">
            <a:extLst>
              <a:ext uri="{FF2B5EF4-FFF2-40B4-BE49-F238E27FC236}">
                <a16:creationId xmlns:a16="http://schemas.microsoft.com/office/drawing/2014/main" id="{24BCD004-5EC7-45FF-95A0-E74B74F9472C}"/>
              </a:ext>
            </a:extLst>
          </p:cNvPr>
          <p:cNvSpPr txBox="1"/>
          <p:nvPr/>
        </p:nvSpPr>
        <p:spPr>
          <a:xfrm>
            <a:off x="914598" y="1095153"/>
            <a:ext cx="472085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Școala</a:t>
            </a:r>
            <a:r>
              <a:rPr lang="en-US" sz="1200" dirty="0"/>
              <a:t> </a:t>
            </a:r>
            <a:r>
              <a:rPr lang="en-US" sz="1200" dirty="0" err="1"/>
              <a:t>Gimnazială</a:t>
            </a:r>
            <a:r>
              <a:rPr lang="en-US" sz="1200" dirty="0"/>
              <a:t> Nr. 4 - </a:t>
            </a:r>
            <a:r>
              <a:rPr lang="en-US" sz="1200" dirty="0" err="1"/>
              <a:t>Mediaș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Școala</a:t>
            </a:r>
            <a:r>
              <a:rPr lang="en-US" sz="1200" dirty="0"/>
              <a:t> </a:t>
            </a:r>
            <a:r>
              <a:rPr lang="en-US" sz="1200" dirty="0" err="1"/>
              <a:t>Gimnazială</a:t>
            </a:r>
            <a:r>
              <a:rPr lang="en-US" sz="1200" dirty="0"/>
              <a:t> </a:t>
            </a:r>
            <a:r>
              <a:rPr lang="en-US" sz="1200" dirty="0" err="1"/>
              <a:t>Bârghiș</a:t>
            </a:r>
            <a:r>
              <a:rPr lang="en-US" sz="1200" dirty="0"/>
              <a:t> - </a:t>
            </a:r>
            <a:r>
              <a:rPr lang="en-US" sz="1200" dirty="0" err="1"/>
              <a:t>Bârghiș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Colegiul</a:t>
            </a:r>
            <a:r>
              <a:rPr lang="en-US" sz="1200" dirty="0"/>
              <a:t> </a:t>
            </a:r>
            <a:r>
              <a:rPr lang="en-US" sz="1200" dirty="0" err="1"/>
              <a:t>Tehnic</a:t>
            </a:r>
            <a:r>
              <a:rPr lang="en-US" sz="1200" dirty="0"/>
              <a:t> Mediensis - </a:t>
            </a:r>
            <a:r>
              <a:rPr lang="en-US" sz="1200" dirty="0" err="1"/>
              <a:t>Mediaș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Liceul</a:t>
            </a:r>
            <a:r>
              <a:rPr lang="en-US" sz="1200" dirty="0"/>
              <a:t> </a:t>
            </a:r>
            <a:r>
              <a:rPr lang="en-US" sz="1200" dirty="0" err="1"/>
              <a:t>Tehnologic”Nicolae</a:t>
            </a:r>
            <a:r>
              <a:rPr lang="en-US" sz="1200" dirty="0"/>
              <a:t> </a:t>
            </a:r>
            <a:r>
              <a:rPr lang="en-US" sz="1200" dirty="0" err="1"/>
              <a:t>Teclu</a:t>
            </a:r>
            <a:r>
              <a:rPr lang="en-US" sz="1200" dirty="0"/>
              <a:t>” - </a:t>
            </a:r>
            <a:r>
              <a:rPr lang="en-US" sz="1200" dirty="0" err="1"/>
              <a:t>Copșa</a:t>
            </a:r>
            <a:r>
              <a:rPr lang="en-US" sz="1200" dirty="0"/>
              <a:t> </a:t>
            </a:r>
            <a:r>
              <a:rPr lang="en-US" sz="1200" dirty="0" err="1"/>
              <a:t>Mică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Liceul</a:t>
            </a:r>
            <a:r>
              <a:rPr lang="en-US" sz="1200" dirty="0"/>
              <a:t> </a:t>
            </a:r>
            <a:r>
              <a:rPr lang="en-US" sz="1200" dirty="0" err="1"/>
              <a:t>Teoretic</a:t>
            </a:r>
            <a:r>
              <a:rPr lang="en-US" sz="1200" dirty="0"/>
              <a:t> Stephan Ludwig Roth - </a:t>
            </a:r>
            <a:r>
              <a:rPr lang="en-US" sz="1200" dirty="0" err="1"/>
              <a:t>Mediaș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Colegiul</a:t>
            </a:r>
            <a:r>
              <a:rPr lang="en-US" sz="1200" dirty="0"/>
              <a:t> "</a:t>
            </a:r>
            <a:r>
              <a:rPr lang="en-US" sz="1200" dirty="0" err="1"/>
              <a:t>Școala</a:t>
            </a:r>
            <a:r>
              <a:rPr lang="en-US" sz="1200" dirty="0"/>
              <a:t> </a:t>
            </a:r>
            <a:r>
              <a:rPr lang="en-US" sz="1200" dirty="0" err="1"/>
              <a:t>Națională</a:t>
            </a:r>
            <a:r>
              <a:rPr lang="en-US" sz="1200" dirty="0"/>
              <a:t> de Gaz" - </a:t>
            </a:r>
            <a:r>
              <a:rPr lang="en-US" sz="1200" dirty="0" err="1"/>
              <a:t>Mediaș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Liceul</a:t>
            </a:r>
            <a:r>
              <a:rPr lang="en-US" sz="1200" dirty="0"/>
              <a:t> </a:t>
            </a:r>
            <a:r>
              <a:rPr lang="en-US" sz="1200" dirty="0" err="1"/>
              <a:t>Tehnologic</a:t>
            </a:r>
            <a:r>
              <a:rPr lang="en-US" sz="1200" dirty="0"/>
              <a:t> </a:t>
            </a:r>
            <a:r>
              <a:rPr lang="en-US" sz="1200" dirty="0" err="1"/>
              <a:t>Automecanica</a:t>
            </a:r>
            <a:r>
              <a:rPr lang="en-US" sz="1200" dirty="0"/>
              <a:t> - </a:t>
            </a:r>
            <a:r>
              <a:rPr lang="en-US" sz="1200" dirty="0" err="1"/>
              <a:t>Mediaș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Liceul</a:t>
            </a:r>
            <a:r>
              <a:rPr lang="en-US" sz="1200" dirty="0"/>
              <a:t> </a:t>
            </a:r>
            <a:r>
              <a:rPr lang="en-US" sz="1200" dirty="0" err="1"/>
              <a:t>Timotei</a:t>
            </a:r>
            <a:r>
              <a:rPr lang="en-US" sz="1200" dirty="0"/>
              <a:t> </a:t>
            </a:r>
            <a:r>
              <a:rPr lang="en-US" sz="1200" dirty="0" err="1"/>
              <a:t>Cipariu</a:t>
            </a:r>
            <a:r>
              <a:rPr lang="en-US" sz="1200" dirty="0"/>
              <a:t> - </a:t>
            </a:r>
            <a:r>
              <a:rPr lang="en-US" sz="1200" dirty="0" err="1"/>
              <a:t>Dumbrăveni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Liceul</a:t>
            </a:r>
            <a:r>
              <a:rPr lang="en-US" sz="1200" dirty="0"/>
              <a:t> </a:t>
            </a:r>
            <a:r>
              <a:rPr lang="en-US" sz="1200" dirty="0" err="1"/>
              <a:t>Teoretic</a:t>
            </a:r>
            <a:r>
              <a:rPr lang="en-US" sz="1200" dirty="0"/>
              <a:t> </a:t>
            </a:r>
            <a:r>
              <a:rPr lang="en-US" sz="1200" dirty="0" err="1"/>
              <a:t>Axente</a:t>
            </a:r>
            <a:r>
              <a:rPr lang="en-US" sz="1200" dirty="0"/>
              <a:t> Sever - </a:t>
            </a:r>
            <a:r>
              <a:rPr lang="en-US" sz="1200" dirty="0" err="1"/>
              <a:t>Mediaș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Unitatea</a:t>
            </a:r>
            <a:r>
              <a:rPr lang="en-US" sz="1200" dirty="0"/>
              <a:t> de </a:t>
            </a:r>
            <a:r>
              <a:rPr lang="en-US" sz="1200" dirty="0" err="1"/>
              <a:t>Asistență</a:t>
            </a:r>
            <a:r>
              <a:rPr lang="en-US" sz="1200" dirty="0"/>
              <a:t> Medico-</a:t>
            </a:r>
            <a:r>
              <a:rPr lang="en-US" sz="1200" dirty="0" err="1"/>
              <a:t>Socială</a:t>
            </a:r>
            <a:r>
              <a:rPr lang="en-US" sz="1200" dirty="0"/>
              <a:t> - </a:t>
            </a:r>
            <a:r>
              <a:rPr lang="en-US" sz="1200" dirty="0" err="1"/>
              <a:t>Mediaș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Monitorul</a:t>
            </a:r>
            <a:r>
              <a:rPr lang="en-US" sz="1200" dirty="0"/>
              <a:t> de </a:t>
            </a:r>
            <a:r>
              <a:rPr lang="en-US" sz="1200" dirty="0" err="1"/>
              <a:t>Mediaș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Cabinet medical individual Dr. </a:t>
            </a:r>
            <a:r>
              <a:rPr lang="en-US" sz="1200" dirty="0" err="1"/>
              <a:t>Szatmari</a:t>
            </a:r>
            <a:r>
              <a:rPr lang="en-US" sz="1200" dirty="0"/>
              <a:t> Ș. Alex </a:t>
            </a:r>
            <a:r>
              <a:rPr lang="en-US" sz="1200" dirty="0" err="1"/>
              <a:t>Matei</a:t>
            </a:r>
            <a:r>
              <a:rPr lang="en-US" sz="1200" dirty="0"/>
              <a:t> - </a:t>
            </a:r>
            <a:r>
              <a:rPr lang="en-US" sz="1200" dirty="0" err="1"/>
              <a:t>Mediaș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FARMACIILE APOTHEKA - </a:t>
            </a:r>
            <a:r>
              <a:rPr lang="en-US" sz="1200" dirty="0" err="1"/>
              <a:t>Mediaș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SC ALEXFARM PROFESTIONAL MED SRL - </a:t>
            </a:r>
            <a:r>
              <a:rPr lang="en-US" sz="1200" dirty="0" err="1"/>
              <a:t>Mediaș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SPITALUL MUNICIPAL - </a:t>
            </a:r>
            <a:r>
              <a:rPr lang="en-US" sz="1200" dirty="0" err="1"/>
              <a:t>Mediaș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SPITALUL MUNICIPAL - </a:t>
            </a:r>
            <a:r>
              <a:rPr lang="en-US" sz="1200" dirty="0" err="1"/>
              <a:t>Târnăveni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CENTRUL MEDICAL VLĂDUȚIU - </a:t>
            </a:r>
            <a:r>
              <a:rPr lang="en-US" sz="1200" dirty="0" err="1"/>
              <a:t>Mediaș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SC CENTRUL MEDICAL DE ELITĂ - </a:t>
            </a:r>
            <a:r>
              <a:rPr lang="en-US" sz="1200" dirty="0" err="1"/>
              <a:t>Mediaș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CRUCEA ROȘIE ROMÂNĂ - </a:t>
            </a:r>
            <a:r>
              <a:rPr lang="en-US" sz="1200" dirty="0" err="1"/>
              <a:t>Mediaș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CENTRUL DE DOCUMENTARE ȘI INFORMARE GAZE NATURALE - </a:t>
            </a:r>
            <a:r>
              <a:rPr lang="en-US" sz="1200" dirty="0" err="1"/>
              <a:t>Mediaș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CENTRUL DE INTEGRARE PRIN TERAPIE OCUPATIONALA - </a:t>
            </a:r>
            <a:r>
              <a:rPr lang="en-US" sz="1200" dirty="0" err="1"/>
              <a:t>Mediaș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OBIECTIV MEDIA - </a:t>
            </a:r>
            <a:r>
              <a:rPr lang="en-US" sz="1200" dirty="0" err="1"/>
              <a:t>Mediaș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ASCOCIAȚIA VIITORUL IN ZORI - </a:t>
            </a:r>
            <a:r>
              <a:rPr lang="en-US" sz="1200" dirty="0" err="1"/>
              <a:t>Mediaș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ASOCIATIA DE TURISM SI ECOLOGIE DIANTHUS - </a:t>
            </a:r>
            <a:r>
              <a:rPr lang="en-US" sz="1200" dirty="0" err="1"/>
              <a:t>Mediaș</a:t>
            </a:r>
            <a:endParaRPr lang="en-US" sz="1200" dirty="0"/>
          </a:p>
        </p:txBody>
      </p:sp>
      <p:sp>
        <p:nvSpPr>
          <p:cNvPr id="17" name="CasetăText 16">
            <a:extLst>
              <a:ext uri="{FF2B5EF4-FFF2-40B4-BE49-F238E27FC236}">
                <a16:creationId xmlns:a16="http://schemas.microsoft.com/office/drawing/2014/main" id="{42291180-4149-45C3-A309-55A27D9D1D50}"/>
              </a:ext>
            </a:extLst>
          </p:cNvPr>
          <p:cNvSpPr txBox="1"/>
          <p:nvPr/>
        </p:nvSpPr>
        <p:spPr>
          <a:xfrm>
            <a:off x="5635453" y="589300"/>
            <a:ext cx="625309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Auxila Akademie - </a:t>
            </a:r>
            <a:r>
              <a:rPr lang="en-US" sz="1200" dirty="0" err="1"/>
              <a:t>Asslar</a:t>
            </a:r>
            <a:r>
              <a:rPr lang="en-US" sz="1200" dirty="0"/>
              <a:t>, Germania</a:t>
            </a:r>
            <a:endParaRPr lang="ro-RO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ASOCIATIA TRANS EDUCATIA - </a:t>
            </a:r>
            <a:r>
              <a:rPr lang="en-US" sz="1200" dirty="0" err="1"/>
              <a:t>Mediaș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ASOCIATIA PENTRU DEZVOLTARE DURABILA TRANSILVANIA MEA - </a:t>
            </a:r>
            <a:r>
              <a:rPr lang="en-US" sz="1200" dirty="0" err="1"/>
              <a:t>Mediaș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Biserica</a:t>
            </a:r>
            <a:r>
              <a:rPr lang="en-US" sz="1200" dirty="0"/>
              <a:t> Greco-</a:t>
            </a:r>
            <a:r>
              <a:rPr lang="en-US" sz="1200" dirty="0" err="1"/>
              <a:t>catolica</a:t>
            </a:r>
            <a:r>
              <a:rPr lang="en-US" sz="1200" dirty="0"/>
              <a:t>-</a:t>
            </a:r>
            <a:r>
              <a:rPr lang="en-US" sz="1200" dirty="0" err="1"/>
              <a:t>Parohia</a:t>
            </a:r>
            <a:r>
              <a:rPr lang="en-US" sz="1200" dirty="0"/>
              <a:t> </a:t>
            </a:r>
            <a:r>
              <a:rPr lang="en-US" sz="1200" dirty="0" err="1"/>
              <a:t>Pelișor</a:t>
            </a:r>
            <a:r>
              <a:rPr lang="en-US" sz="1200" dirty="0"/>
              <a:t> - </a:t>
            </a:r>
            <a:r>
              <a:rPr lang="en-US" sz="1200" dirty="0" err="1"/>
              <a:t>Pelișor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Asociatia</a:t>
            </a:r>
            <a:r>
              <a:rPr lang="en-US" sz="1200" dirty="0"/>
              <a:t> Prompt: </a:t>
            </a:r>
            <a:r>
              <a:rPr lang="en-US" sz="1200" dirty="0" err="1"/>
              <a:t>Matenity</a:t>
            </a:r>
            <a:r>
              <a:rPr lang="en-US" sz="1200" dirty="0"/>
              <a:t> &amp; Critical Care - </a:t>
            </a:r>
            <a:r>
              <a:rPr lang="en-US" sz="1200" dirty="0" err="1"/>
              <a:t>Mediaș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Asociatia</a:t>
            </a:r>
            <a:r>
              <a:rPr lang="en-US" sz="1200" dirty="0"/>
              <a:t> </a:t>
            </a:r>
            <a:r>
              <a:rPr lang="en-US" sz="1200" dirty="0" err="1"/>
              <a:t>Pensionarilor</a:t>
            </a:r>
            <a:r>
              <a:rPr lang="en-US" sz="1200" dirty="0"/>
              <a:t> 2007 - </a:t>
            </a:r>
            <a:r>
              <a:rPr lang="en-US" sz="1200" dirty="0" err="1"/>
              <a:t>Mediaș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Biserica</a:t>
            </a:r>
            <a:r>
              <a:rPr lang="en-US" sz="1200" dirty="0"/>
              <a:t> “</a:t>
            </a:r>
            <a:r>
              <a:rPr lang="en-US" sz="1200" dirty="0" err="1"/>
              <a:t>Sfintii</a:t>
            </a:r>
            <a:r>
              <a:rPr lang="en-US" sz="1200" dirty="0"/>
              <a:t> Apostoli </a:t>
            </a:r>
            <a:r>
              <a:rPr lang="en-US" sz="1200" dirty="0" err="1"/>
              <a:t>Petru</a:t>
            </a:r>
            <a:r>
              <a:rPr lang="en-US" sz="1200" dirty="0"/>
              <a:t> </a:t>
            </a:r>
            <a:r>
              <a:rPr lang="en-US" sz="1200" dirty="0" err="1"/>
              <a:t>si</a:t>
            </a:r>
            <a:r>
              <a:rPr lang="en-US" sz="1200" dirty="0"/>
              <a:t> Pavel” - </a:t>
            </a:r>
            <a:r>
              <a:rPr lang="en-US" sz="1200" dirty="0" err="1"/>
              <a:t>Mediaș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PRIMĂRIA </a:t>
            </a:r>
            <a:r>
              <a:rPr lang="en-US" sz="1200" dirty="0" err="1"/>
              <a:t>Mediaș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Unitatea</a:t>
            </a:r>
            <a:r>
              <a:rPr lang="en-US" sz="1200" dirty="0"/>
              <a:t> de </a:t>
            </a:r>
            <a:r>
              <a:rPr lang="en-US" sz="1200" dirty="0" err="1"/>
              <a:t>Asistență</a:t>
            </a:r>
            <a:r>
              <a:rPr lang="en-US" sz="1200" dirty="0"/>
              <a:t> Medico-</a:t>
            </a:r>
            <a:r>
              <a:rPr lang="en-US" sz="1200" dirty="0" err="1"/>
              <a:t>Socială</a:t>
            </a:r>
            <a:r>
              <a:rPr lang="en-US" sz="1200" dirty="0"/>
              <a:t> - </a:t>
            </a:r>
            <a:r>
              <a:rPr lang="en-US" sz="1200" dirty="0" err="1"/>
              <a:t>Mediaș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SC LAFORET TRANDE SRL - </a:t>
            </a:r>
            <a:r>
              <a:rPr lang="en-US" sz="1200" dirty="0" err="1"/>
              <a:t>Mediaș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SC PANACEEA PLUG SRL - </a:t>
            </a:r>
            <a:r>
              <a:rPr lang="en-US" sz="1200" dirty="0" err="1"/>
              <a:t>Mediaș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SC ANASTIASIAS SRL - </a:t>
            </a:r>
            <a:r>
              <a:rPr lang="en-US" sz="1200" dirty="0" err="1"/>
              <a:t>Iernut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SC CARITAS SRL - </a:t>
            </a:r>
            <a:r>
              <a:rPr lang="en-US" sz="1200" dirty="0" err="1"/>
              <a:t>Mediaș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SC DIANA SRL - </a:t>
            </a:r>
            <a:r>
              <a:rPr lang="en-US" sz="1200" dirty="0" err="1"/>
              <a:t>Târnăveni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SC GO ECOLIFE SRL - </a:t>
            </a:r>
            <a:r>
              <a:rPr lang="en-US" sz="1200" dirty="0" err="1"/>
              <a:t>Mediaș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SC CATENA SRL - </a:t>
            </a:r>
            <a:r>
              <a:rPr lang="en-US" sz="1200" dirty="0" err="1"/>
              <a:t>Târnăveni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SC ANASTIASIAS SRL - </a:t>
            </a:r>
            <a:r>
              <a:rPr lang="en-US" sz="1200" dirty="0" err="1"/>
              <a:t>Târnăveni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SC COLDFARM SRL - </a:t>
            </a:r>
            <a:r>
              <a:rPr lang="en-US" sz="1200" dirty="0" err="1"/>
              <a:t>Dumbrăveni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CMI BACIU FELICIA – </a:t>
            </a:r>
            <a:r>
              <a:rPr lang="en-US" sz="1200" dirty="0" err="1"/>
              <a:t>Târnăveni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CMI CRISTEA FELIX - </a:t>
            </a:r>
            <a:r>
              <a:rPr lang="en-US" sz="1200" dirty="0" err="1"/>
              <a:t>Mediaș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CMI PASTIU ADRIAN - </a:t>
            </a:r>
            <a:r>
              <a:rPr lang="en-US" sz="1200" dirty="0" err="1"/>
              <a:t>Mediaș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CMI FAZAKAS IRINA - </a:t>
            </a:r>
            <a:r>
              <a:rPr lang="en-US" sz="1200" dirty="0" err="1"/>
              <a:t>Dumbrăveni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CMI POP DIANA - </a:t>
            </a:r>
            <a:r>
              <a:rPr lang="en-US" sz="1200" dirty="0" err="1"/>
              <a:t>Mediaș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CMMD SMILE STUDIO - </a:t>
            </a:r>
            <a:r>
              <a:rPr lang="en-US" sz="1200" dirty="0" err="1"/>
              <a:t>Mediaș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SC VISCUM FARM SRL - </a:t>
            </a:r>
            <a:r>
              <a:rPr lang="en-US" sz="1200" dirty="0" err="1"/>
              <a:t>Moșna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ARMONIA NATURII - </a:t>
            </a:r>
            <a:r>
              <a:rPr lang="en-US" sz="1200" dirty="0" err="1"/>
              <a:t>Mediaș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Medias Live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Radio Medias 725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Nova Tv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Radio 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Școala</a:t>
            </a:r>
            <a:r>
              <a:rPr lang="en-US" sz="1200" dirty="0"/>
              <a:t> </a:t>
            </a:r>
            <a:r>
              <a:rPr lang="en-US" sz="1200" dirty="0" err="1"/>
              <a:t>Postliceală</a:t>
            </a:r>
            <a:r>
              <a:rPr lang="en-US" sz="1200" dirty="0"/>
              <a:t> Henri </a:t>
            </a:r>
            <a:r>
              <a:rPr lang="en-US" sz="1200" dirty="0" err="1"/>
              <a:t>Coandă</a:t>
            </a:r>
            <a:r>
              <a:rPr lang="en-US" sz="1200" dirty="0"/>
              <a:t>- Sibiu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Școala</a:t>
            </a:r>
            <a:r>
              <a:rPr lang="en-US" sz="1200" dirty="0"/>
              <a:t> </a:t>
            </a:r>
            <a:r>
              <a:rPr lang="en-US" sz="1200" dirty="0" err="1"/>
              <a:t>Postliceală</a:t>
            </a:r>
            <a:r>
              <a:rPr lang="en-US" sz="1200" dirty="0"/>
              <a:t> Regina Maria de </a:t>
            </a:r>
            <a:r>
              <a:rPr lang="en-US" sz="1200" dirty="0" err="1"/>
              <a:t>România</a:t>
            </a:r>
            <a:r>
              <a:rPr lang="en-US" sz="1200" dirty="0"/>
              <a:t>- </a:t>
            </a:r>
            <a:r>
              <a:rPr lang="en-US" sz="1200" dirty="0" err="1"/>
              <a:t>Ploiești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Școala</a:t>
            </a:r>
            <a:r>
              <a:rPr lang="en-US" sz="1200" dirty="0"/>
              <a:t> </a:t>
            </a:r>
            <a:r>
              <a:rPr lang="en-US" sz="1200" dirty="0" err="1"/>
              <a:t>Postliceală</a:t>
            </a:r>
            <a:r>
              <a:rPr lang="en-US" sz="1200" dirty="0"/>
              <a:t> </a:t>
            </a:r>
            <a:r>
              <a:rPr lang="en-US" sz="1200" dirty="0" err="1"/>
              <a:t>Sanitară</a:t>
            </a:r>
            <a:r>
              <a:rPr lang="en-US" sz="1200" dirty="0"/>
              <a:t> „Virginia Henderson”- Sibiu</a:t>
            </a:r>
          </a:p>
        </p:txBody>
      </p:sp>
    </p:spTree>
    <p:extLst>
      <p:ext uri="{BB962C8B-B14F-4D97-AF65-F5344CB8AC3E}">
        <p14:creationId xmlns:p14="http://schemas.microsoft.com/office/powerpoint/2010/main" val="971914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CDAEBAD-F3BE-433C-BEE5-D8EB4DF7B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0A3957AE-A940-4E68-87B4-0E45E7C91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760C852-3FFF-4139-9954-94B7B67885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8" name="CasetăText 7">
            <a:extLst>
              <a:ext uri="{FF2B5EF4-FFF2-40B4-BE49-F238E27FC236}">
                <a16:creationId xmlns:a16="http://schemas.microsoft.com/office/drawing/2014/main" id="{02F5319C-A88C-4089-8CE4-383F2F1ACF32}"/>
              </a:ext>
            </a:extLst>
          </p:cNvPr>
          <p:cNvSpPr txBox="1"/>
          <p:nvPr/>
        </p:nvSpPr>
        <p:spPr>
          <a:xfrm>
            <a:off x="970640" y="211301"/>
            <a:ext cx="8027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/>
              <a:t>CORTUL AUXILA</a:t>
            </a:r>
            <a:endParaRPr lang="en-US" sz="2400" b="1" dirty="0"/>
          </a:p>
        </p:txBody>
      </p:sp>
      <p:pic>
        <p:nvPicPr>
          <p:cNvPr id="29" name="Imagine 28" descr="O imagine care conține clădire, exterior, drum, stradă&#10;&#10;Descriere generată automat">
            <a:extLst>
              <a:ext uri="{FF2B5EF4-FFF2-40B4-BE49-F238E27FC236}">
                <a16:creationId xmlns:a16="http://schemas.microsoft.com/office/drawing/2014/main" id="{B1766AC3-7B37-43F7-9731-DF4F5E59F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743" y="2407061"/>
            <a:ext cx="7262142" cy="4084955"/>
          </a:xfrm>
          <a:prstGeom prst="rect">
            <a:avLst/>
          </a:prstGeom>
        </p:spPr>
      </p:pic>
      <p:pic>
        <p:nvPicPr>
          <p:cNvPr id="33" name="Imagine 32" descr="O imagine care conține persoană, copil, tânăr, băiat&#10;&#10;Descriere generată automat">
            <a:extLst>
              <a:ext uri="{FF2B5EF4-FFF2-40B4-BE49-F238E27FC236}">
                <a16:creationId xmlns:a16="http://schemas.microsoft.com/office/drawing/2014/main" id="{965B5217-0312-4D62-A12E-2F3579200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891" y="513636"/>
            <a:ext cx="2523154" cy="5195684"/>
          </a:xfrm>
          <a:prstGeom prst="rect">
            <a:avLst/>
          </a:prstGeom>
        </p:spPr>
      </p:pic>
      <p:sp>
        <p:nvSpPr>
          <p:cNvPr id="2" name="CasetăText 1">
            <a:extLst>
              <a:ext uri="{FF2B5EF4-FFF2-40B4-BE49-F238E27FC236}">
                <a16:creationId xmlns:a16="http://schemas.microsoft.com/office/drawing/2014/main" id="{964660A9-B9CD-46AE-8E6F-033B59FEEA47}"/>
              </a:ext>
            </a:extLst>
          </p:cNvPr>
          <p:cNvSpPr txBox="1"/>
          <p:nvPr/>
        </p:nvSpPr>
        <p:spPr>
          <a:xfrm>
            <a:off x="1271242" y="1233377"/>
            <a:ext cx="6756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În perioada aprilie-septembrie, prin rotație, în cartierele municipiului măsurăm funcțiile vitale, iar în perioadele caniculare, în plus oferim apă minerală rece, </a:t>
            </a:r>
            <a:r>
              <a:rPr lang="ro-RO" dirty="0" err="1"/>
              <a:t>flyere</a:t>
            </a:r>
            <a:r>
              <a:rPr lang="ro-RO" dirty="0"/>
              <a:t> și sfaturi privind modul de protecție.</a:t>
            </a:r>
            <a:endParaRPr lang="en-US" dirty="0"/>
          </a:p>
        </p:txBody>
      </p:sp>
      <p:pic>
        <p:nvPicPr>
          <p:cNvPr id="14" name="Imagine 13" descr="O imagine care conține persoană, cort, femeie, persoane&#10;&#10;Descriere generată automat">
            <a:extLst>
              <a:ext uri="{FF2B5EF4-FFF2-40B4-BE49-F238E27FC236}">
                <a16:creationId xmlns:a16="http://schemas.microsoft.com/office/drawing/2014/main" id="{513FEDEB-379E-425A-88EC-418B4301A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233" y="3650153"/>
            <a:ext cx="2423387" cy="323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87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CDAEBAD-F3BE-433C-BEE5-D8EB4DF7B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0A3957AE-A940-4E68-87B4-0E45E7C91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760C852-3FFF-4139-9954-94B7B67885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3" name="CasetăText 12">
            <a:extLst>
              <a:ext uri="{FF2B5EF4-FFF2-40B4-BE49-F238E27FC236}">
                <a16:creationId xmlns:a16="http://schemas.microsoft.com/office/drawing/2014/main" id="{6B6441E2-9440-4FBD-9273-6E85DCE0970C}"/>
              </a:ext>
            </a:extLst>
          </p:cNvPr>
          <p:cNvSpPr txBox="1"/>
          <p:nvPr/>
        </p:nvSpPr>
        <p:spPr>
          <a:xfrm>
            <a:off x="1244009" y="170121"/>
            <a:ext cx="8952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Consultan</a:t>
            </a:r>
            <a:r>
              <a:rPr lang="ro-RO" dirty="0" err="1"/>
              <a:t>ță</a:t>
            </a:r>
            <a:r>
              <a:rPr lang="ro-RO" dirty="0"/>
              <a:t> și campanii în școli privind prevenția acneei la adolescenți, evitarea izolării și a neîncrederii în sine.</a:t>
            </a:r>
            <a:endParaRPr lang="en-US" dirty="0"/>
          </a:p>
        </p:txBody>
      </p:sp>
      <p:pic>
        <p:nvPicPr>
          <p:cNvPr id="7" name="Substituent conținut 6" descr="O imagine care conține interior, în picioare, persoană, bărbat&#10;&#10;Descriere generată automat">
            <a:extLst>
              <a:ext uri="{FF2B5EF4-FFF2-40B4-BE49-F238E27FC236}">
                <a16:creationId xmlns:a16="http://schemas.microsoft.com/office/drawing/2014/main" id="{533EFA77-4B3D-4E34-9716-0AD4FD209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67" y="1390800"/>
            <a:ext cx="2686050" cy="3581400"/>
          </a:xfrm>
        </p:spPr>
      </p:pic>
      <p:pic>
        <p:nvPicPr>
          <p:cNvPr id="15" name="Imagine 14" descr="O imagine care conține plafon, interior, persoană, masă&#10;&#10;Descriere generată automat">
            <a:extLst>
              <a:ext uri="{FF2B5EF4-FFF2-40B4-BE49-F238E27FC236}">
                <a16:creationId xmlns:a16="http://schemas.microsoft.com/office/drawing/2014/main" id="{F0EA2BB9-83ED-456B-AE42-9676D77F6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818" y="1028036"/>
            <a:ext cx="4108302" cy="5474313"/>
          </a:xfrm>
          <a:prstGeom prst="rect">
            <a:avLst/>
          </a:prstGeom>
        </p:spPr>
      </p:pic>
      <p:pic>
        <p:nvPicPr>
          <p:cNvPr id="17" name="Imagine 16" descr="O imagine care conține persoană, așezat, tânăr, băiat&#10;&#10;Descriere generată automat">
            <a:extLst>
              <a:ext uri="{FF2B5EF4-FFF2-40B4-BE49-F238E27FC236}">
                <a16:creationId xmlns:a16="http://schemas.microsoft.com/office/drawing/2014/main" id="{46EA2636-3B97-405B-89D8-D1B3152F3C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10" y="2533791"/>
            <a:ext cx="4237195" cy="317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89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CDAEBAD-F3BE-433C-BEE5-D8EB4DF7B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0A3957AE-A940-4E68-87B4-0E45E7C91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760C852-3FFF-4139-9954-94B7B67885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4" name="Substituent conținut 3" descr="O imagine care conține desen, aliment, semn&#10;&#10;Descriere generată automat">
            <a:extLst>
              <a:ext uri="{FF2B5EF4-FFF2-40B4-BE49-F238E27FC236}">
                <a16:creationId xmlns:a16="http://schemas.microsoft.com/office/drawing/2014/main" id="{7C116D74-5A38-4E13-A60C-885ADCF75D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5" b="-1"/>
          <a:stretch/>
        </p:blipFill>
        <p:spPr>
          <a:xfrm>
            <a:off x="76204" y="98238"/>
            <a:ext cx="1027677" cy="933120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28514DAA-EF35-4672-9137-2F78FF210B25}"/>
              </a:ext>
            </a:extLst>
          </p:cNvPr>
          <p:cNvSpPr txBox="1"/>
          <p:nvPr/>
        </p:nvSpPr>
        <p:spPr>
          <a:xfrm>
            <a:off x="1073888" y="98238"/>
            <a:ext cx="10930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MOȘ CRĂCIUN PENTRU BUNICII NOȘTRI-</a:t>
            </a:r>
            <a:r>
              <a:rPr lang="ro-RO" b="1" dirty="0" err="1"/>
              <a:t>campani</a:t>
            </a:r>
            <a:r>
              <a:rPr lang="en-US" b="1" dirty="0"/>
              <a:t>a</a:t>
            </a:r>
            <a:r>
              <a:rPr lang="ro-RO" b="1" dirty="0"/>
              <a:t> tradițională de Crăciun a </a:t>
            </a:r>
            <a:r>
              <a:rPr lang="ro-RO" b="1" dirty="0" err="1"/>
              <a:t>școlii.Împreună</a:t>
            </a:r>
            <a:r>
              <a:rPr lang="ro-RO" b="1" dirty="0"/>
              <a:t> cu partenerii și sponsorii școlii oferim un zâmbet vârstnicilor, copiilor și persoanelor defavorizate din Mediaș și Nordul județului</a:t>
            </a:r>
            <a:r>
              <a:rPr lang="en-US" b="1" dirty="0"/>
              <a:t>.</a:t>
            </a:r>
          </a:p>
        </p:txBody>
      </p:sp>
      <p:pic>
        <p:nvPicPr>
          <p:cNvPr id="8" name="Imagine 7" descr="O imagine care conține interior, persoană, masă, grup&#10;&#10;Descriere generată automat">
            <a:extLst>
              <a:ext uri="{FF2B5EF4-FFF2-40B4-BE49-F238E27FC236}">
                <a16:creationId xmlns:a16="http://schemas.microsoft.com/office/drawing/2014/main" id="{E3D8E5EB-C300-4B9D-9057-C2C7DFFE7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798" y="1269518"/>
            <a:ext cx="2111066" cy="2814755"/>
          </a:xfrm>
          <a:prstGeom prst="rect">
            <a:avLst/>
          </a:prstGeom>
        </p:spPr>
      </p:pic>
      <p:pic>
        <p:nvPicPr>
          <p:cNvPr id="13" name="Imagine 12" descr="O imagine care conține persoană, așezat, interior, grup&#10;&#10;Descriere generată automat">
            <a:extLst>
              <a:ext uri="{FF2B5EF4-FFF2-40B4-BE49-F238E27FC236}">
                <a16:creationId xmlns:a16="http://schemas.microsoft.com/office/drawing/2014/main" id="{AB54BC55-8324-4424-97F0-95120DA6BD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070" y="1248046"/>
            <a:ext cx="2288521" cy="3051361"/>
          </a:xfrm>
          <a:prstGeom prst="rect">
            <a:avLst/>
          </a:prstGeom>
        </p:spPr>
      </p:pic>
      <p:pic>
        <p:nvPicPr>
          <p:cNvPr id="15" name="Imagine 14" descr="O imagine care conține persoană, interior, persoane, grup&#10;&#10;Descriere generată automat">
            <a:extLst>
              <a:ext uri="{FF2B5EF4-FFF2-40B4-BE49-F238E27FC236}">
                <a16:creationId xmlns:a16="http://schemas.microsoft.com/office/drawing/2014/main" id="{BD0555C6-49A2-459A-BF03-423C51D451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771" y="3978324"/>
            <a:ext cx="4329820" cy="2435524"/>
          </a:xfrm>
          <a:prstGeom prst="rect">
            <a:avLst/>
          </a:prstGeom>
        </p:spPr>
      </p:pic>
      <p:pic>
        <p:nvPicPr>
          <p:cNvPr id="17" name="Imagine 16" descr="O imagine care conține persoană, clădire, exterior, femeie&#10;&#10;Descriere generată automat">
            <a:extLst>
              <a:ext uri="{FF2B5EF4-FFF2-40B4-BE49-F238E27FC236}">
                <a16:creationId xmlns:a16="http://schemas.microsoft.com/office/drawing/2014/main" id="{83095926-6AC3-4422-B9A8-11680B62BE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956" y="1300048"/>
            <a:ext cx="2029709" cy="2706279"/>
          </a:xfrm>
          <a:prstGeom prst="rect">
            <a:avLst/>
          </a:prstGeom>
        </p:spPr>
      </p:pic>
      <p:pic>
        <p:nvPicPr>
          <p:cNvPr id="19" name="Imagine 18" descr="O imagine care conține persoană, interior, depozit, în picioare&#10;&#10;Descriere generată automat">
            <a:extLst>
              <a:ext uri="{FF2B5EF4-FFF2-40B4-BE49-F238E27FC236}">
                <a16:creationId xmlns:a16="http://schemas.microsoft.com/office/drawing/2014/main" id="{1AB83701-9888-46E6-89C4-06F192F797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748" y="1248046"/>
            <a:ext cx="2403247" cy="3202326"/>
          </a:xfrm>
          <a:prstGeom prst="rect">
            <a:avLst/>
          </a:prstGeom>
        </p:spPr>
      </p:pic>
      <p:pic>
        <p:nvPicPr>
          <p:cNvPr id="3" name="Imagine 2" descr="O imagine care conține persoană, interior, plafon, bărbat&#10;&#10;Descriere generată automat">
            <a:extLst>
              <a:ext uri="{FF2B5EF4-FFF2-40B4-BE49-F238E27FC236}">
                <a16:creationId xmlns:a16="http://schemas.microsoft.com/office/drawing/2014/main" id="{CFFA68D6-E0CD-4C43-B664-30BC29899D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62" y="4084273"/>
            <a:ext cx="3487617" cy="2615713"/>
          </a:xfrm>
          <a:prstGeom prst="rect">
            <a:avLst/>
          </a:prstGeom>
        </p:spPr>
      </p:pic>
      <p:pic>
        <p:nvPicPr>
          <p:cNvPr id="7" name="Imagine 6" descr="O imagine care conține interior, câine, așezat, mic&#10;&#10;Descriere generată automat">
            <a:extLst>
              <a:ext uri="{FF2B5EF4-FFF2-40B4-BE49-F238E27FC236}">
                <a16:creationId xmlns:a16="http://schemas.microsoft.com/office/drawing/2014/main" id="{57F72715-B86E-49B0-9CF7-8160D3A306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706" y="4052866"/>
            <a:ext cx="2007968" cy="267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61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CDAEBAD-F3BE-433C-BEE5-D8EB4DF7B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0A3957AE-A940-4E68-87B4-0E45E7C91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760C852-3FFF-4139-9954-94B7B67885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4" name="Substituent conținut 3" descr="O imagine care conține desen, aliment, semn&#10;&#10;Descriere generată automat">
            <a:extLst>
              <a:ext uri="{FF2B5EF4-FFF2-40B4-BE49-F238E27FC236}">
                <a16:creationId xmlns:a16="http://schemas.microsoft.com/office/drawing/2014/main" id="{637D32CF-C274-4E0F-8E32-6A701CDDE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5" b="-1"/>
          <a:stretch/>
        </p:blipFill>
        <p:spPr>
          <a:xfrm>
            <a:off x="0" y="13090"/>
            <a:ext cx="1190847" cy="1081276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2BDAAC76-6C3B-4945-B8ED-A58DC6B38FE6}"/>
              </a:ext>
            </a:extLst>
          </p:cNvPr>
          <p:cNvSpPr txBox="1"/>
          <p:nvPr/>
        </p:nvSpPr>
        <p:spPr>
          <a:xfrm>
            <a:off x="1536064" y="127203"/>
            <a:ext cx="825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CURSURI DE PRIM AJUTOR desfășurate în școala noastră sau prin campanii în școlile primare sau </a:t>
            </a:r>
            <a:r>
              <a:rPr lang="ro-RO" b="1" dirty="0" err="1"/>
              <a:t>lic</a:t>
            </a:r>
            <a:r>
              <a:rPr lang="en-US" b="1" dirty="0" err="1"/>
              <a:t>eele</a:t>
            </a:r>
            <a:r>
              <a:rPr lang="ro-RO" b="1" dirty="0"/>
              <a:t> din Mediaș și Nordul județului Sibiu.</a:t>
            </a:r>
            <a:endParaRPr lang="en-US" b="1" dirty="0"/>
          </a:p>
        </p:txBody>
      </p:sp>
      <p:pic>
        <p:nvPicPr>
          <p:cNvPr id="12" name="Imagine 11" descr="O imagine care conține persoană, bărbat, grup, în picioare&#10;&#10;Descriere generată automat">
            <a:extLst>
              <a:ext uri="{FF2B5EF4-FFF2-40B4-BE49-F238E27FC236}">
                <a16:creationId xmlns:a16="http://schemas.microsoft.com/office/drawing/2014/main" id="{7BA6A765-FEDA-434B-9728-3BE583FC4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47" y="1094366"/>
            <a:ext cx="4905153" cy="3254306"/>
          </a:xfrm>
          <a:prstGeom prst="rect">
            <a:avLst/>
          </a:prstGeom>
        </p:spPr>
      </p:pic>
      <p:pic>
        <p:nvPicPr>
          <p:cNvPr id="14" name="Imagine 13" descr="O imagine care conține interior, persoană, plafon, masă&#10;&#10;Descriere generată automat">
            <a:extLst>
              <a:ext uri="{FF2B5EF4-FFF2-40B4-BE49-F238E27FC236}">
                <a16:creationId xmlns:a16="http://schemas.microsoft.com/office/drawing/2014/main" id="{2F43E40D-BB84-4170-9D0B-D7D3A3FE64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35" y="3553642"/>
            <a:ext cx="4488018" cy="3096973"/>
          </a:xfrm>
          <a:prstGeom prst="rect">
            <a:avLst/>
          </a:prstGeom>
        </p:spPr>
      </p:pic>
      <p:pic>
        <p:nvPicPr>
          <p:cNvPr id="3" name="Imagine 2" descr="O imagine care conține femeie, masă, așezat, ținând&#10;&#10;Descriere generată automat">
            <a:extLst>
              <a:ext uri="{FF2B5EF4-FFF2-40B4-BE49-F238E27FC236}">
                <a16:creationId xmlns:a16="http://schemas.microsoft.com/office/drawing/2014/main" id="{CB4380E0-19CD-48A4-9D5E-B1C60FE7B7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79" y="1094366"/>
            <a:ext cx="5064146" cy="2459276"/>
          </a:xfrm>
          <a:prstGeom prst="rect">
            <a:avLst/>
          </a:prstGeom>
        </p:spPr>
      </p:pic>
      <p:pic>
        <p:nvPicPr>
          <p:cNvPr id="8" name="Imagine 7" descr="O imagine care conține persoană, interior, femeie, așezat&#10;&#10;Descriere generată automat">
            <a:extLst>
              <a:ext uri="{FF2B5EF4-FFF2-40B4-BE49-F238E27FC236}">
                <a16:creationId xmlns:a16="http://schemas.microsoft.com/office/drawing/2014/main" id="{9C370E95-0B0A-4DF1-917C-3885B01F9A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47" y="4062601"/>
            <a:ext cx="5322288" cy="26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40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CDAEBAD-F3BE-433C-BEE5-D8EB4DF7B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0A3957AE-A940-4E68-87B4-0E45E7C91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760C852-3FFF-4139-9954-94B7B67885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5" name="Imagine 4">
            <a:extLst>
              <a:ext uri="{FF2B5EF4-FFF2-40B4-BE49-F238E27FC236}">
                <a16:creationId xmlns:a16="http://schemas.microsoft.com/office/drawing/2014/main" id="{E38C6AA4-D338-4720-86BE-399D83058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657" y="1121777"/>
            <a:ext cx="2359356" cy="3042168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EA5F1FBA-FE5D-47A4-BB5D-FFBE46E38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657" y="3580052"/>
            <a:ext cx="2359356" cy="3145809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F87132C8-F254-4ACA-A18B-6F946C5B1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2825" y="1364311"/>
            <a:ext cx="3275013" cy="4369557"/>
          </a:xfrm>
          <a:prstGeom prst="rect">
            <a:avLst/>
          </a:prstGeom>
        </p:spPr>
      </p:pic>
      <p:pic>
        <p:nvPicPr>
          <p:cNvPr id="16" name="Substituent conținut 15" descr="O imagine care conține exterior, clădire, panou, persoane&#10;&#10;Descriere generată automat">
            <a:extLst>
              <a:ext uri="{FF2B5EF4-FFF2-40B4-BE49-F238E27FC236}">
                <a16:creationId xmlns:a16="http://schemas.microsoft.com/office/drawing/2014/main" id="{FEA93785-817A-4B9B-8555-81CEB51ECF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907" y="1364311"/>
            <a:ext cx="3686182" cy="4914909"/>
          </a:xfrm>
        </p:spPr>
      </p:pic>
      <p:sp>
        <p:nvSpPr>
          <p:cNvPr id="17" name="CasetăText 16">
            <a:extLst>
              <a:ext uri="{FF2B5EF4-FFF2-40B4-BE49-F238E27FC236}">
                <a16:creationId xmlns:a16="http://schemas.microsoft.com/office/drawing/2014/main" id="{CA2E71B6-5AF9-4481-9D83-2B363AAD0C8D}"/>
              </a:ext>
            </a:extLst>
          </p:cNvPr>
          <p:cNvSpPr txBox="1"/>
          <p:nvPr/>
        </p:nvSpPr>
        <p:spPr>
          <a:xfrm>
            <a:off x="752858" y="148856"/>
            <a:ext cx="11123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În cadrul săptămânii Școala Altfel, în parteneriat cu SMURD Mediaș am desfășurat un EXERCIȚIU DE DESCARCERARE</a:t>
            </a:r>
            <a:r>
              <a:rPr lang="en-US" dirty="0"/>
              <a:t> </a:t>
            </a:r>
            <a:r>
              <a:rPr lang="ro-RO" dirty="0"/>
              <a:t>ȘI PRIM AJUTOR la care au participat elevi ai școlii noastre dar au fost invitați și elevi ai școlilor din municipiu.</a:t>
            </a:r>
            <a:endParaRPr lang="en-US" dirty="0"/>
          </a:p>
        </p:txBody>
      </p:sp>
      <p:pic>
        <p:nvPicPr>
          <p:cNvPr id="18" name="Imagine 17">
            <a:extLst>
              <a:ext uri="{FF2B5EF4-FFF2-40B4-BE49-F238E27FC236}">
                <a16:creationId xmlns:a16="http://schemas.microsoft.com/office/drawing/2014/main" id="{F05DC41F-8B6D-478C-B193-B6EF169B52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776" y="1121777"/>
            <a:ext cx="1024217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04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CDAEBAD-F3BE-433C-BEE5-D8EB4DF7B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0A3957AE-A940-4E68-87B4-0E45E7C91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760C852-3FFF-4139-9954-94B7B67885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4" name="Substituent conținut 3" descr="O imagine care conține desen, aliment, semn&#10;&#10;Descriere generată automat">
            <a:extLst>
              <a:ext uri="{FF2B5EF4-FFF2-40B4-BE49-F238E27FC236}">
                <a16:creationId xmlns:a16="http://schemas.microsoft.com/office/drawing/2014/main" id="{FB6DB3AB-3ABA-4F95-842F-C3BEE6E0FC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5" b="-1"/>
          <a:stretch/>
        </p:blipFill>
        <p:spPr>
          <a:xfrm>
            <a:off x="0" y="0"/>
            <a:ext cx="1199001" cy="1088680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73CFCAA5-D7D5-4DC5-99F8-920F0033C47B}"/>
              </a:ext>
            </a:extLst>
          </p:cNvPr>
          <p:cNvSpPr txBox="1"/>
          <p:nvPr/>
        </p:nvSpPr>
        <p:spPr>
          <a:xfrm>
            <a:off x="1364974" y="116958"/>
            <a:ext cx="9051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ACTIVITĂȚI DE INFORMARE/PRACTICE DESPRE IGIENA ORALĂ, în parteneriat cu CMI Dr. </a:t>
            </a:r>
            <a:r>
              <a:rPr lang="ro-RO" b="1" dirty="0" err="1"/>
              <a:t>Szatmari</a:t>
            </a:r>
            <a:endParaRPr lang="en-US" b="1" dirty="0"/>
          </a:p>
        </p:txBody>
      </p:sp>
      <p:pic>
        <p:nvPicPr>
          <p:cNvPr id="7" name="Imagine 6" descr="O imagine care conține podea, interior, persoană, grup&#10;&#10;Descriere generată automat">
            <a:extLst>
              <a:ext uri="{FF2B5EF4-FFF2-40B4-BE49-F238E27FC236}">
                <a16:creationId xmlns:a16="http://schemas.microsoft.com/office/drawing/2014/main" id="{AB653136-C266-410E-80F8-3B79CAE16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01" y="1088680"/>
            <a:ext cx="5009118" cy="2817629"/>
          </a:xfrm>
          <a:prstGeom prst="rect">
            <a:avLst/>
          </a:prstGeom>
        </p:spPr>
      </p:pic>
      <p:pic>
        <p:nvPicPr>
          <p:cNvPr id="14" name="Imagine 13" descr="O imagine care conține interior, cameră, cameră de zi, masă&#10;&#10;Descriere generată automat">
            <a:extLst>
              <a:ext uri="{FF2B5EF4-FFF2-40B4-BE49-F238E27FC236}">
                <a16:creationId xmlns:a16="http://schemas.microsoft.com/office/drawing/2014/main" id="{A8A9D135-8D32-4D1A-BDB5-09065A6FF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09" y="3906309"/>
            <a:ext cx="5197855" cy="2923793"/>
          </a:xfrm>
          <a:prstGeom prst="rect">
            <a:avLst/>
          </a:prstGeom>
        </p:spPr>
      </p:pic>
      <p:pic>
        <p:nvPicPr>
          <p:cNvPr id="18" name="Imagine 17" descr="O imagine care conține interior, masă, cameră, fereastră&#10;&#10;Descriere generată automat">
            <a:extLst>
              <a:ext uri="{FF2B5EF4-FFF2-40B4-BE49-F238E27FC236}">
                <a16:creationId xmlns:a16="http://schemas.microsoft.com/office/drawing/2014/main" id="{9C16A9E0-0493-4196-B1EE-1A33938590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946" y="681653"/>
            <a:ext cx="4824619" cy="2713848"/>
          </a:xfrm>
          <a:prstGeom prst="rect">
            <a:avLst/>
          </a:prstGeom>
        </p:spPr>
      </p:pic>
      <p:pic>
        <p:nvPicPr>
          <p:cNvPr id="20" name="Imagine 19" descr="O imagine care conține podea, interior, fereastră, cameră&#10;&#10;Descriere generată automat">
            <a:extLst>
              <a:ext uri="{FF2B5EF4-FFF2-40B4-BE49-F238E27FC236}">
                <a16:creationId xmlns:a16="http://schemas.microsoft.com/office/drawing/2014/main" id="{369012B5-B382-48A0-9E17-6F437F6B85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591" y="3380146"/>
            <a:ext cx="2520506" cy="3360674"/>
          </a:xfrm>
          <a:prstGeom prst="rect">
            <a:avLst/>
          </a:prstGeom>
        </p:spPr>
      </p:pic>
      <p:pic>
        <p:nvPicPr>
          <p:cNvPr id="22" name="Imagine 21" descr="O imagine care conține masă, persoană, interior, copil&#10;&#10;Descriere generată automat">
            <a:extLst>
              <a:ext uri="{FF2B5EF4-FFF2-40B4-BE49-F238E27FC236}">
                <a16:creationId xmlns:a16="http://schemas.microsoft.com/office/drawing/2014/main" id="{F1FFA887-9598-4101-AEDF-145004835C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646" y="3536470"/>
            <a:ext cx="3717032" cy="255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18492"/>
      </p:ext>
    </p:extLst>
  </p:cSld>
  <p:clrMapOvr>
    <a:masterClrMapping/>
  </p:clrMapOvr>
</p:sld>
</file>

<file path=ppt/theme/theme1.xml><?xml version="1.0" encoding="utf-8"?>
<a:theme xmlns:a="http://schemas.openxmlformats.org/drawingml/2006/main" name="Trunchiere">
  <a:themeElements>
    <a:clrScheme name="Particularizare 2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4A9B82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runchier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unchier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774</Words>
  <Application>Microsoft Office PowerPoint</Application>
  <PresentationFormat>Ecran lat</PresentationFormat>
  <Paragraphs>106</Paragraphs>
  <Slides>11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2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11</vt:i4>
      </vt:variant>
    </vt:vector>
  </HeadingPairs>
  <TitlesOfParts>
    <vt:vector size="14" baseType="lpstr">
      <vt:lpstr>Arial</vt:lpstr>
      <vt:lpstr>Franklin Gothic Book</vt:lpstr>
      <vt:lpstr>Trunchiere</vt:lpstr>
      <vt:lpstr>Școala postliceală auxila/asociația pflege kompetenz zentrum 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Școala postliceală auxila/asociația pflege kompetenz zentrum </dc:title>
  <dc:creator>Scoala Auxila</dc:creator>
  <cp:lastModifiedBy>Scoala Auxila</cp:lastModifiedBy>
  <cp:revision>11</cp:revision>
  <cp:lastPrinted>2020-03-11T08:37:22Z</cp:lastPrinted>
  <dcterms:created xsi:type="dcterms:W3CDTF">2020-03-11T08:12:43Z</dcterms:created>
  <dcterms:modified xsi:type="dcterms:W3CDTF">2020-03-11T09:24:02Z</dcterms:modified>
</cp:coreProperties>
</file>