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CF771-2E03-4C45-8D41-AB35FFDAD9FB}" type="datetimeFigureOut">
              <a:rPr lang="ro-RO" smtClean="0"/>
              <a:t>01.10.2020</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E95A03-84AA-41B0-8CD8-A816FBE2000A}" type="slidenum">
              <a:rPr lang="ro-RO" smtClean="0"/>
              <a:t>‹#›</a:t>
            </a:fld>
            <a:endParaRPr lang="ro-RO"/>
          </a:p>
        </p:txBody>
      </p:sp>
    </p:spTree>
    <p:extLst>
      <p:ext uri="{BB962C8B-B14F-4D97-AF65-F5344CB8AC3E}">
        <p14:creationId xmlns:p14="http://schemas.microsoft.com/office/powerpoint/2010/main" val="1697796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B9E95A03-84AA-41B0-8CD8-A816FBE2000A}" type="slidenum">
              <a:rPr lang="ro-RO" smtClean="0"/>
              <a:t>1</a:t>
            </a:fld>
            <a:endParaRPr lang="ro-RO"/>
          </a:p>
        </p:txBody>
      </p:sp>
    </p:spTree>
    <p:extLst>
      <p:ext uri="{BB962C8B-B14F-4D97-AF65-F5344CB8AC3E}">
        <p14:creationId xmlns:p14="http://schemas.microsoft.com/office/powerpoint/2010/main" val="981530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3AFA6E6-7C24-49AE-B8A4-5B768C85C4A7}" type="datetimeFigureOut">
              <a:rPr lang="ro-RO" smtClean="0"/>
              <a:t>01.10.2020</a:t>
            </a:fld>
            <a:endParaRPr lang="ro-RO"/>
          </a:p>
        </p:txBody>
      </p:sp>
      <p:sp>
        <p:nvSpPr>
          <p:cNvPr id="5" name="Footer Placeholder 4"/>
          <p:cNvSpPr>
            <a:spLocks noGrp="1"/>
          </p:cNvSpPr>
          <p:nvPr>
            <p:ph type="ftr" sz="quarter" idx="11"/>
          </p:nvPr>
        </p:nvSpPr>
        <p:spPr>
          <a:xfrm>
            <a:off x="2692397" y="5037663"/>
            <a:ext cx="5214635" cy="279400"/>
          </a:xfrm>
        </p:spPr>
        <p:txBody>
          <a:bodyPr/>
          <a:lstStyle/>
          <a:p>
            <a:endParaRPr lang="ro-RO"/>
          </a:p>
        </p:txBody>
      </p:sp>
      <p:sp>
        <p:nvSpPr>
          <p:cNvPr id="6" name="Slide Number Placeholder 5"/>
          <p:cNvSpPr>
            <a:spLocks noGrp="1"/>
          </p:cNvSpPr>
          <p:nvPr>
            <p:ph type="sldNum" sz="quarter" idx="12"/>
          </p:nvPr>
        </p:nvSpPr>
        <p:spPr>
          <a:xfrm>
            <a:off x="8956900" y="5037663"/>
            <a:ext cx="551167" cy="279400"/>
          </a:xfrm>
        </p:spPr>
        <p:txBody>
          <a:bodyPr/>
          <a:lstStyle/>
          <a:p>
            <a:fld id="{13E456BF-1264-4288-8084-33134EFC82CF}" type="slidenum">
              <a:rPr lang="ro-RO" smtClean="0"/>
              <a:t>‹#›</a:t>
            </a:fld>
            <a:endParaRPr lang="ro-RO"/>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2628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A6E6-7C24-49AE-B8A4-5B768C85C4A7}" type="datetimeFigureOut">
              <a:rPr lang="ro-RO" smtClean="0"/>
              <a:t>01.10.2020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13E456BF-1264-4288-8084-33134EFC82CF}" type="slidenum">
              <a:rPr lang="ro-RO" smtClean="0"/>
              <a:t>‹#›</a:t>
            </a:fld>
            <a:endParaRPr lang="ro-RO"/>
          </a:p>
        </p:txBody>
      </p:sp>
    </p:spTree>
    <p:extLst>
      <p:ext uri="{BB962C8B-B14F-4D97-AF65-F5344CB8AC3E}">
        <p14:creationId xmlns:p14="http://schemas.microsoft.com/office/powerpoint/2010/main" val="2471881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FA6E6-7C24-49AE-B8A4-5B768C85C4A7}" type="datetimeFigureOut">
              <a:rPr lang="ro-RO" smtClean="0"/>
              <a:t>01.10.2020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3E456BF-1264-4288-8084-33134EFC82CF}" type="slidenum">
              <a:rPr lang="ro-RO" smtClean="0"/>
              <a:t>‹#›</a:t>
            </a:fld>
            <a:endParaRPr lang="ro-RO"/>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3697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FA6E6-7C24-49AE-B8A4-5B768C85C4A7}" type="datetimeFigureOut">
              <a:rPr lang="ro-RO" smtClean="0"/>
              <a:t>01.10.2020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3E456BF-1264-4288-8084-33134EFC82CF}" type="slidenum">
              <a:rPr lang="ro-RO" smtClean="0"/>
              <a:t>‹#›</a:t>
            </a:fld>
            <a:endParaRPr lang="ro-RO"/>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9169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FA6E6-7C24-49AE-B8A4-5B768C85C4A7}" type="datetimeFigureOut">
              <a:rPr lang="ro-RO" smtClean="0"/>
              <a:t>01.10.2020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3E456BF-1264-4288-8084-33134EFC82CF}" type="slidenum">
              <a:rPr lang="ro-RO" smtClean="0"/>
              <a:t>‹#›</a:t>
            </a:fld>
            <a:endParaRPr lang="ro-RO"/>
          </a:p>
        </p:txBody>
      </p:sp>
    </p:spTree>
    <p:extLst>
      <p:ext uri="{BB962C8B-B14F-4D97-AF65-F5344CB8AC3E}">
        <p14:creationId xmlns:p14="http://schemas.microsoft.com/office/powerpoint/2010/main" val="3749776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FA6E6-7C24-49AE-B8A4-5B768C85C4A7}" type="datetimeFigureOut">
              <a:rPr lang="ro-RO" smtClean="0"/>
              <a:t>01.10.2020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3E456BF-1264-4288-8084-33134EFC82CF}" type="slidenum">
              <a:rPr lang="ro-RO" smtClean="0"/>
              <a:t>‹#›</a:t>
            </a:fld>
            <a:endParaRPr lang="ro-RO"/>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9437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FA6E6-7C24-49AE-B8A4-5B768C85C4A7}" type="datetimeFigureOut">
              <a:rPr lang="ro-RO" smtClean="0"/>
              <a:t>01.10.2020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3E456BF-1264-4288-8084-33134EFC82CF}" type="slidenum">
              <a:rPr lang="ro-RO" smtClean="0"/>
              <a:t>‹#›</a:t>
            </a:fld>
            <a:endParaRPr lang="ro-RO"/>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0952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AFA6E6-7C24-49AE-B8A4-5B768C85C4A7}" type="datetimeFigureOut">
              <a:rPr lang="ro-RO" smtClean="0"/>
              <a:t>01.10.2020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3E456BF-1264-4288-8084-33134EFC82CF}" type="slidenum">
              <a:rPr lang="ro-RO" smtClean="0"/>
              <a:t>‹#›</a:t>
            </a:fld>
            <a:endParaRPr lang="ro-R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0512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AFA6E6-7C24-49AE-B8A4-5B768C85C4A7}" type="datetimeFigureOut">
              <a:rPr lang="ro-RO" smtClean="0"/>
              <a:t>01.10.2020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3E456BF-1264-4288-8084-33134EFC82CF}" type="slidenum">
              <a:rPr lang="ro-RO" smtClean="0"/>
              <a:t>‹#›</a:t>
            </a:fld>
            <a:endParaRPr lang="ro-RO"/>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7238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AFA6E6-7C24-49AE-B8A4-5B768C85C4A7}" type="datetimeFigureOut">
              <a:rPr lang="ro-RO" smtClean="0"/>
              <a:t>01.10.2020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3E456BF-1264-4288-8084-33134EFC82CF}" type="slidenum">
              <a:rPr lang="ro-RO" smtClean="0"/>
              <a:t>‹#›</a:t>
            </a:fld>
            <a:endParaRPr lang="ro-RO"/>
          </a:p>
        </p:txBody>
      </p:sp>
    </p:spTree>
    <p:extLst>
      <p:ext uri="{BB962C8B-B14F-4D97-AF65-F5344CB8AC3E}">
        <p14:creationId xmlns:p14="http://schemas.microsoft.com/office/powerpoint/2010/main" val="418326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FA6E6-7C24-49AE-B8A4-5B768C85C4A7}" type="datetimeFigureOut">
              <a:rPr lang="ro-RO" smtClean="0"/>
              <a:t>01.10.2020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3E456BF-1264-4288-8084-33134EFC82CF}" type="slidenum">
              <a:rPr lang="ro-RO" smtClean="0"/>
              <a:t>‹#›</a:t>
            </a:fld>
            <a:endParaRPr lang="ro-RO"/>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665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AFA6E6-7C24-49AE-B8A4-5B768C85C4A7}" type="datetimeFigureOut">
              <a:rPr lang="ro-RO" smtClean="0"/>
              <a:t>01.10.2020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13E456BF-1264-4288-8084-33134EFC82CF}" type="slidenum">
              <a:rPr lang="ro-RO" smtClean="0"/>
              <a:t>‹#›</a:t>
            </a:fld>
            <a:endParaRPr lang="ro-RO"/>
          </a:p>
        </p:txBody>
      </p:sp>
    </p:spTree>
    <p:extLst>
      <p:ext uri="{BB962C8B-B14F-4D97-AF65-F5344CB8AC3E}">
        <p14:creationId xmlns:p14="http://schemas.microsoft.com/office/powerpoint/2010/main" val="254084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AFA6E6-7C24-49AE-B8A4-5B768C85C4A7}" type="datetimeFigureOut">
              <a:rPr lang="ro-RO" smtClean="0"/>
              <a:t>01.10.2020</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13E456BF-1264-4288-8084-33134EFC82CF}" type="slidenum">
              <a:rPr lang="ro-RO" smtClean="0"/>
              <a:t>‹#›</a:t>
            </a:fld>
            <a:endParaRPr lang="ro-RO"/>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523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AFA6E6-7C24-49AE-B8A4-5B768C85C4A7}" type="datetimeFigureOut">
              <a:rPr lang="ro-RO" smtClean="0"/>
              <a:t>01.10.2020</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13E456BF-1264-4288-8084-33134EFC82CF}" type="slidenum">
              <a:rPr lang="ro-RO" smtClean="0"/>
              <a:t>‹#›</a:t>
            </a:fld>
            <a:endParaRPr lang="ro-R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934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FA6E6-7C24-49AE-B8A4-5B768C85C4A7}" type="datetimeFigureOut">
              <a:rPr lang="ro-RO" smtClean="0"/>
              <a:t>01.10.2020</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13E456BF-1264-4288-8084-33134EFC82CF}" type="slidenum">
              <a:rPr lang="ro-RO" smtClean="0"/>
              <a:t>‹#›</a:t>
            </a:fld>
            <a:endParaRPr lang="ro-RO"/>
          </a:p>
        </p:txBody>
      </p:sp>
    </p:spTree>
    <p:extLst>
      <p:ext uri="{BB962C8B-B14F-4D97-AF65-F5344CB8AC3E}">
        <p14:creationId xmlns:p14="http://schemas.microsoft.com/office/powerpoint/2010/main" val="760155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A6E6-7C24-49AE-B8A4-5B768C85C4A7}" type="datetimeFigureOut">
              <a:rPr lang="ro-RO" smtClean="0"/>
              <a:t>01.10.2020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13E456BF-1264-4288-8084-33134EFC82CF}" type="slidenum">
              <a:rPr lang="ro-RO" smtClean="0"/>
              <a:t>‹#›</a:t>
            </a:fld>
            <a:endParaRPr lang="ro-RO"/>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046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A6E6-7C24-49AE-B8A4-5B768C85C4A7}" type="datetimeFigureOut">
              <a:rPr lang="ro-RO" smtClean="0"/>
              <a:t>01.10.2020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13E456BF-1264-4288-8084-33134EFC82CF}" type="slidenum">
              <a:rPr lang="ro-RO" smtClean="0"/>
              <a:t>‹#›</a:t>
            </a:fld>
            <a:endParaRPr lang="ro-RO"/>
          </a:p>
        </p:txBody>
      </p:sp>
    </p:spTree>
    <p:extLst>
      <p:ext uri="{BB962C8B-B14F-4D97-AF65-F5344CB8AC3E}">
        <p14:creationId xmlns:p14="http://schemas.microsoft.com/office/powerpoint/2010/main" val="419515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AFA6E6-7C24-49AE-B8A4-5B768C85C4A7}" type="datetimeFigureOut">
              <a:rPr lang="ro-RO" smtClean="0"/>
              <a:t>01.10.2020</a:t>
            </a:fld>
            <a:endParaRPr lang="ro-RO"/>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o-RO"/>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3E456BF-1264-4288-8084-33134EFC82CF}" type="slidenum">
              <a:rPr lang="ro-RO" smtClean="0"/>
              <a:t>‹#›</a:t>
            </a:fld>
            <a:endParaRPr lang="ro-RO"/>
          </a:p>
        </p:txBody>
      </p:sp>
    </p:spTree>
    <p:extLst>
      <p:ext uri="{BB962C8B-B14F-4D97-AF65-F5344CB8AC3E}">
        <p14:creationId xmlns:p14="http://schemas.microsoft.com/office/powerpoint/2010/main" val="10627814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egislatie.just.ro/Public/DetaliiDocumentAfis/22984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legislatie.just.ro/Public/DetaliiDocumentAfis/87681" TargetMode="External"/><Relationship Id="rId2" Type="http://schemas.openxmlformats.org/officeDocument/2006/relationships/hyperlink" Target="http://legislatie.just.ro/Public/DetaliiDocumentAfis/8768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act:1263512%20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5820" y="1240166"/>
            <a:ext cx="9144000" cy="3129953"/>
          </a:xfrm>
        </p:spPr>
        <p:txBody>
          <a:bodyPr>
            <a:normAutofit fontScale="90000"/>
          </a:bodyPr>
          <a:lstStyle/>
          <a:p>
            <a:r>
              <a:rPr lang="ro-RO" b="1" dirty="0">
                <a:solidFill>
                  <a:srgbClr val="FF0000"/>
                </a:solidFill>
              </a:rPr>
              <a:t>REGULAMENT-CADRU </a:t>
            </a:r>
            <a:r>
              <a:rPr lang="ro-RO" b="1" dirty="0" smtClean="0">
                <a:solidFill>
                  <a:srgbClr val="FF0000"/>
                </a:solidFill>
              </a:rPr>
              <a:t/>
            </a:r>
            <a:br>
              <a:rPr lang="ro-RO" b="1" dirty="0" smtClean="0">
                <a:solidFill>
                  <a:srgbClr val="FF0000"/>
                </a:solidFill>
              </a:rPr>
            </a:br>
            <a:r>
              <a:rPr lang="ro-RO" sz="4800" b="1" dirty="0" smtClean="0">
                <a:solidFill>
                  <a:srgbClr val="FF0000"/>
                </a:solidFill>
              </a:rPr>
              <a:t>de </a:t>
            </a:r>
            <a:r>
              <a:rPr lang="ro-RO" sz="4800" b="1" dirty="0">
                <a:solidFill>
                  <a:srgbClr val="FF0000"/>
                </a:solidFill>
              </a:rPr>
              <a:t>organizare și funcționare a unităților de învățământ </a:t>
            </a:r>
            <a:r>
              <a:rPr lang="ro-RO" sz="4800" b="1" dirty="0" smtClean="0">
                <a:solidFill>
                  <a:srgbClr val="FF0000"/>
                </a:solidFill>
              </a:rPr>
              <a:t>preuniversitar </a:t>
            </a:r>
            <a:r>
              <a:rPr lang="ro-RO" b="1" dirty="0" smtClean="0">
                <a:solidFill>
                  <a:srgbClr val="FF0000"/>
                </a:solidFill>
              </a:rPr>
              <a:t>(ROFUIP)</a:t>
            </a:r>
            <a:endParaRPr lang="ro-RO" b="1" dirty="0">
              <a:solidFill>
                <a:srgbClr val="FF0000"/>
              </a:solidFill>
            </a:endParaRPr>
          </a:p>
        </p:txBody>
      </p:sp>
      <p:sp>
        <p:nvSpPr>
          <p:cNvPr id="3" name="Subtitle 2"/>
          <p:cNvSpPr>
            <a:spLocks noGrp="1"/>
          </p:cNvSpPr>
          <p:nvPr>
            <p:ph type="subTitle" idx="1"/>
          </p:nvPr>
        </p:nvSpPr>
        <p:spPr>
          <a:xfrm>
            <a:off x="2707574" y="4370119"/>
            <a:ext cx="6800493" cy="608280"/>
          </a:xfrm>
        </p:spPr>
        <p:txBody>
          <a:bodyPr>
            <a:normAutofit fontScale="92500" lnSpcReduction="20000"/>
          </a:bodyPr>
          <a:lstStyle/>
          <a:p>
            <a:r>
              <a:rPr lang="ro-RO" dirty="0"/>
              <a:t>Aprobat prin </a:t>
            </a:r>
            <a:r>
              <a:rPr lang="ro-RO" dirty="0">
                <a:hlinkClick r:id="rId3"/>
              </a:rPr>
              <a:t>ORDINUL nr. 5.447 din 31 august 2020</a:t>
            </a:r>
            <a:r>
              <a:rPr lang="ro-RO" dirty="0"/>
              <a:t>, publicat în Monitorul Oficial al României, Partea I, nr. 827 din 9 septembrie 2020.</a:t>
            </a:r>
          </a:p>
        </p:txBody>
      </p:sp>
    </p:spTree>
    <p:extLst>
      <p:ext uri="{BB962C8B-B14F-4D97-AF65-F5344CB8AC3E}">
        <p14:creationId xmlns:p14="http://schemas.microsoft.com/office/powerpoint/2010/main" val="1363842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o-RO" dirty="0" smtClean="0"/>
              <a:t>Art.57 (4)- Consiliul clasei</a:t>
            </a:r>
            <a:endParaRPr lang="ro-RO" dirty="0"/>
          </a:p>
        </p:txBody>
      </p:sp>
      <p:sp>
        <p:nvSpPr>
          <p:cNvPr id="3" name="Content Placeholder 2"/>
          <p:cNvSpPr>
            <a:spLocks noGrp="1"/>
          </p:cNvSpPr>
          <p:nvPr>
            <p:ph idx="1"/>
          </p:nvPr>
        </p:nvSpPr>
        <p:spPr/>
        <p:txBody>
          <a:bodyPr/>
          <a:lstStyle/>
          <a:p>
            <a:r>
              <a:rPr lang="ro-RO" dirty="0" smtClean="0"/>
              <a:t>În </a:t>
            </a:r>
            <a:r>
              <a:rPr lang="ro-RO" dirty="0"/>
              <a:t>situaţii obiective, cum ar fi calamităţi, intemperii, epidemii, pandemii, alte situaţii excepţionale, </a:t>
            </a:r>
            <a:r>
              <a:rPr lang="ro-RO" b="1" dirty="0">
                <a:solidFill>
                  <a:srgbClr val="FF0000"/>
                </a:solidFill>
              </a:rPr>
              <a:t>şedinţele consiliului clasei </a:t>
            </a:r>
            <a:r>
              <a:rPr lang="ro-RO" dirty="0"/>
              <a:t>se pot desfăşura </a:t>
            </a:r>
            <a:r>
              <a:rPr lang="ro-RO" b="1" dirty="0">
                <a:solidFill>
                  <a:srgbClr val="FF0000"/>
                </a:solidFill>
              </a:rPr>
              <a:t>on-line</a:t>
            </a:r>
            <a:r>
              <a:rPr lang="ro-RO" dirty="0"/>
              <a:t>, prin mijloace electronice de comunicare în </a:t>
            </a:r>
            <a:r>
              <a:rPr lang="ro-RO" b="1" dirty="0">
                <a:solidFill>
                  <a:srgbClr val="FF0000"/>
                </a:solidFill>
              </a:rPr>
              <a:t>sistem de videoconferinţă</a:t>
            </a:r>
          </a:p>
        </p:txBody>
      </p:sp>
    </p:spTree>
    <p:extLst>
      <p:ext uri="{BB962C8B-B14F-4D97-AF65-F5344CB8AC3E}">
        <p14:creationId xmlns:p14="http://schemas.microsoft.com/office/powerpoint/2010/main" val="3697610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o-RO" dirty="0" smtClean="0"/>
              <a:t>Art.66 (3)- profesor diriginte</a:t>
            </a:r>
            <a:endParaRPr lang="ro-RO" dirty="0"/>
          </a:p>
        </p:txBody>
      </p:sp>
      <p:sp>
        <p:nvSpPr>
          <p:cNvPr id="3" name="Content Placeholder 2"/>
          <p:cNvSpPr>
            <a:spLocks noGrp="1"/>
          </p:cNvSpPr>
          <p:nvPr>
            <p:ph idx="1"/>
          </p:nvPr>
        </p:nvSpPr>
        <p:spPr/>
        <p:txBody>
          <a:bodyPr>
            <a:normAutofit fontScale="92500" lnSpcReduction="20000"/>
          </a:bodyPr>
          <a:lstStyle/>
          <a:p>
            <a:r>
              <a:rPr lang="ro-RO" dirty="0"/>
              <a:t>(3) Activităţile de suport educaţional, consiliere şi orientare profesională sunt obligatorii şi sunt desfăşurate de profesorul diriginte astfel:  </a:t>
            </a:r>
          </a:p>
          <a:p>
            <a:r>
              <a:rPr lang="ro-RO" dirty="0"/>
              <a:t>   </a:t>
            </a:r>
            <a:r>
              <a:rPr lang="ro-RO" b="1" dirty="0"/>
              <a:t>a)</a:t>
            </a:r>
            <a:r>
              <a:rPr lang="ro-RO" dirty="0"/>
              <a:t> în cadrul orelor din aria curriculară consiliere şi orientare;  </a:t>
            </a:r>
          </a:p>
          <a:p>
            <a:r>
              <a:rPr lang="ro-RO" dirty="0"/>
              <a:t>   </a:t>
            </a:r>
            <a:r>
              <a:rPr lang="ro-RO" b="1" dirty="0"/>
              <a:t>b)</a:t>
            </a:r>
            <a:r>
              <a:rPr lang="ro-RO" dirty="0"/>
              <a:t> în afara orelor de curs, în situaţia în care în planul-cadru nu este prevăzută ora de consiliere şi orientare. În această situaţie, dirigintele stabileşte, consultând colectivul de elevi, un interval orar în care se vor desfăşura activităţile de suport educaţional, consiliere şi orientare profesională, care va fi adus la cunoştinţă elevilor, părinţilor şi celorlalte cadre didactice. Planificarea orei destinate acestor activităţi se realizează cu aprobarea directorului unităţii de învăţământ, iar ora respectivă se consemnează în condica de prezenţă</a:t>
            </a:r>
          </a:p>
        </p:txBody>
      </p:sp>
    </p:spTree>
    <p:extLst>
      <p:ext uri="{BB962C8B-B14F-4D97-AF65-F5344CB8AC3E}">
        <p14:creationId xmlns:p14="http://schemas.microsoft.com/office/powerpoint/2010/main" val="2751010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o-RO" dirty="0" smtClean="0"/>
              <a:t>Art.67 (3)-profesorul diriginte</a:t>
            </a:r>
            <a:endParaRPr lang="ro-RO" dirty="0"/>
          </a:p>
        </p:txBody>
      </p:sp>
      <p:sp>
        <p:nvSpPr>
          <p:cNvPr id="3" name="Content Placeholder 2"/>
          <p:cNvSpPr>
            <a:spLocks noGrp="1"/>
          </p:cNvSpPr>
          <p:nvPr>
            <p:ph idx="1"/>
          </p:nvPr>
        </p:nvSpPr>
        <p:spPr/>
        <p:txBody>
          <a:bodyPr/>
          <a:lstStyle/>
          <a:p>
            <a:r>
              <a:rPr lang="ro-RO" b="1" dirty="0"/>
              <a:t>(3)</a:t>
            </a:r>
            <a:r>
              <a:rPr lang="ro-RO" dirty="0"/>
              <a:t> Întâlnirea cu părinţii sau reprezentanţii legali se recomandă a fi individuală, în conformitate cu o programare stabilită în prealabil. La această întâlnire, la solicitarea părintelui/reprezentantului legal sau a dirigintelui, </a:t>
            </a:r>
            <a:r>
              <a:rPr lang="ro-RO" b="1" dirty="0">
                <a:solidFill>
                  <a:srgbClr val="FF0000"/>
                </a:solidFill>
              </a:rPr>
              <a:t>poate participa şi </a:t>
            </a:r>
            <a:r>
              <a:rPr lang="ro-RO" b="1" dirty="0" smtClean="0">
                <a:solidFill>
                  <a:srgbClr val="FF0000"/>
                </a:solidFill>
              </a:rPr>
              <a:t>elevul.</a:t>
            </a:r>
            <a:endParaRPr lang="ro-RO" b="1" dirty="0">
              <a:solidFill>
                <a:srgbClr val="FF0000"/>
              </a:solidFill>
            </a:endParaRPr>
          </a:p>
        </p:txBody>
      </p:sp>
    </p:spTree>
    <p:extLst>
      <p:ext uri="{BB962C8B-B14F-4D97-AF65-F5344CB8AC3E}">
        <p14:creationId xmlns:p14="http://schemas.microsoft.com/office/powerpoint/2010/main" val="956761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o-RO" dirty="0" smtClean="0"/>
              <a:t>Art.68 (1 )</a:t>
            </a:r>
            <a:r>
              <a:rPr lang="ro-RO" dirty="0" err="1" smtClean="0"/>
              <a:t>lit.f</a:t>
            </a:r>
            <a:r>
              <a:rPr lang="ro-RO" dirty="0" smtClean="0"/>
              <a:t> )-profesor diriginte</a:t>
            </a:r>
            <a:endParaRPr lang="ro-RO" dirty="0"/>
          </a:p>
        </p:txBody>
      </p:sp>
      <p:sp>
        <p:nvSpPr>
          <p:cNvPr id="3" name="Content Placeholder 2"/>
          <p:cNvSpPr>
            <a:spLocks noGrp="1"/>
          </p:cNvSpPr>
          <p:nvPr>
            <p:ph idx="1"/>
          </p:nvPr>
        </p:nvSpPr>
        <p:spPr/>
        <p:txBody>
          <a:bodyPr/>
          <a:lstStyle/>
          <a:p>
            <a:r>
              <a:rPr lang="ro-RO" b="1" dirty="0"/>
              <a:t>(3</a:t>
            </a:r>
            <a:r>
              <a:rPr lang="ro-RO" b="1" dirty="0" smtClean="0"/>
              <a:t>)</a:t>
            </a:r>
            <a:r>
              <a:rPr lang="ro-RO" dirty="0"/>
              <a:t> Profesorul diriginte are </a:t>
            </a:r>
            <a:r>
              <a:rPr lang="ro-RO" dirty="0" smtClean="0"/>
              <a:t>ca  altă atribuţie:</a:t>
            </a:r>
            <a:r>
              <a:rPr lang="ro-RO" dirty="0"/>
              <a:t>  </a:t>
            </a:r>
          </a:p>
          <a:p>
            <a:r>
              <a:rPr lang="ro-RO" dirty="0"/>
              <a:t>   </a:t>
            </a:r>
            <a:r>
              <a:rPr lang="ro-RO" b="1" dirty="0"/>
              <a:t>1.</a:t>
            </a:r>
            <a:r>
              <a:rPr lang="ro-RO" dirty="0"/>
              <a:t> </a:t>
            </a:r>
            <a:r>
              <a:rPr lang="ro-RO" dirty="0" smtClean="0"/>
              <a:t>organizarea </a:t>
            </a:r>
            <a:r>
              <a:rPr lang="ro-RO" dirty="0"/>
              <a:t>şi </a:t>
            </a:r>
            <a:r>
              <a:rPr lang="ro-RO" dirty="0" smtClean="0"/>
              <a:t>coordonarea activităţilor </a:t>
            </a:r>
            <a:r>
              <a:rPr lang="ro-RO" dirty="0"/>
              <a:t>extracurriculare şi extraşcolare în unitatea de învăţământ şi în afara acesteia, </a:t>
            </a:r>
            <a:r>
              <a:rPr lang="ro-RO" b="1" dirty="0">
                <a:solidFill>
                  <a:srgbClr val="FF0000"/>
                </a:solidFill>
              </a:rPr>
              <a:t>inclusiv activităţile realizate prin intermediul tehnologiei şi al internetului</a:t>
            </a:r>
          </a:p>
        </p:txBody>
      </p:sp>
    </p:spTree>
    <p:extLst>
      <p:ext uri="{BB962C8B-B14F-4D97-AF65-F5344CB8AC3E}">
        <p14:creationId xmlns:p14="http://schemas.microsoft.com/office/powerpoint/2010/main" val="3926715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o-RO" dirty="0" smtClean="0"/>
              <a:t>Art.71 (2)</a:t>
            </a:r>
            <a:endParaRPr lang="ro-RO" dirty="0"/>
          </a:p>
        </p:txBody>
      </p:sp>
      <p:sp>
        <p:nvSpPr>
          <p:cNvPr id="3" name="Content Placeholder 2"/>
          <p:cNvSpPr>
            <a:spLocks noGrp="1"/>
          </p:cNvSpPr>
          <p:nvPr>
            <p:ph idx="1"/>
          </p:nvPr>
        </p:nvSpPr>
        <p:spPr/>
        <p:txBody>
          <a:bodyPr>
            <a:normAutofit lnSpcReduction="10000"/>
          </a:bodyPr>
          <a:lstStyle/>
          <a:p>
            <a:r>
              <a:rPr lang="ro-RO" dirty="0"/>
              <a:t>     </a:t>
            </a:r>
            <a:r>
              <a:rPr lang="ro-RO" b="1" dirty="0">
                <a:solidFill>
                  <a:srgbClr val="FF0000"/>
                </a:solidFill>
              </a:rPr>
              <a:t>Comisiile cu caracter permanent </a:t>
            </a:r>
            <a:r>
              <a:rPr lang="ro-RO" dirty="0"/>
              <a:t>sunt</a:t>
            </a:r>
            <a:r>
              <a:rPr lang="ro-RO" dirty="0" smtClean="0"/>
              <a:t>:</a:t>
            </a:r>
          </a:p>
          <a:p>
            <a:r>
              <a:rPr lang="ro-RO" b="1" dirty="0" smtClean="0"/>
              <a:t>a</a:t>
            </a:r>
            <a:r>
              <a:rPr lang="ro-RO" b="1" dirty="0"/>
              <a:t>)</a:t>
            </a:r>
            <a:r>
              <a:rPr lang="ro-RO" dirty="0"/>
              <a:t> comisia pentru curriculum</a:t>
            </a:r>
            <a:r>
              <a:rPr lang="ro-RO" dirty="0" smtClean="0"/>
              <a:t>;</a:t>
            </a:r>
          </a:p>
          <a:p>
            <a:r>
              <a:rPr lang="ro-RO" b="1" dirty="0" smtClean="0"/>
              <a:t>b</a:t>
            </a:r>
            <a:r>
              <a:rPr lang="ro-RO" b="1" dirty="0"/>
              <a:t>)</a:t>
            </a:r>
            <a:r>
              <a:rPr lang="ro-RO" dirty="0"/>
              <a:t> comisia de evaluare și asigurare a calității</a:t>
            </a:r>
            <a:r>
              <a:rPr lang="ro-RO" dirty="0" smtClean="0"/>
              <a:t>;</a:t>
            </a:r>
          </a:p>
          <a:p>
            <a:r>
              <a:rPr lang="ro-RO" b="1" dirty="0" smtClean="0"/>
              <a:t>c</a:t>
            </a:r>
            <a:r>
              <a:rPr lang="ro-RO" b="1" dirty="0"/>
              <a:t>)</a:t>
            </a:r>
            <a:r>
              <a:rPr lang="ro-RO" dirty="0"/>
              <a:t> comisia de securitate și sănătate în muncă și pentru situații de urgență</a:t>
            </a:r>
            <a:r>
              <a:rPr lang="ro-RO" dirty="0" smtClean="0"/>
              <a:t>;</a:t>
            </a:r>
          </a:p>
          <a:p>
            <a:r>
              <a:rPr lang="ro-RO" b="1" dirty="0" smtClean="0"/>
              <a:t>d</a:t>
            </a:r>
            <a:r>
              <a:rPr lang="ro-RO" b="1" dirty="0"/>
              <a:t>)</a:t>
            </a:r>
            <a:r>
              <a:rPr lang="ro-RO" dirty="0"/>
              <a:t> comisia pentru controlul managerial intern</a:t>
            </a:r>
            <a:r>
              <a:rPr lang="ro-RO" dirty="0" smtClean="0"/>
              <a:t>;</a:t>
            </a:r>
          </a:p>
          <a:p>
            <a:r>
              <a:rPr lang="ro-RO" b="1" dirty="0" smtClean="0"/>
              <a:t>e</a:t>
            </a:r>
            <a:r>
              <a:rPr lang="ro-RO" b="1" dirty="0"/>
              <a:t>)</a:t>
            </a:r>
            <a:r>
              <a:rPr lang="ro-RO" dirty="0"/>
              <a:t> comisia pentru prevenirea și eliminarea violenței, a faptelor de corupție și discriminării în mediul școlar și promovarea interculturalității.</a:t>
            </a:r>
          </a:p>
        </p:txBody>
      </p:sp>
    </p:spTree>
    <p:extLst>
      <p:ext uri="{BB962C8B-B14F-4D97-AF65-F5344CB8AC3E}">
        <p14:creationId xmlns:p14="http://schemas.microsoft.com/office/powerpoint/2010/main" val="3013059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o-RO" dirty="0" smtClean="0"/>
              <a:t>Art.99 (6)-activitatea educativă </a:t>
            </a:r>
            <a:r>
              <a:rPr lang="ro-RO" dirty="0" err="1" smtClean="0"/>
              <a:t>extraşcolară</a:t>
            </a:r>
            <a:endParaRPr lang="ro-RO" dirty="0"/>
          </a:p>
        </p:txBody>
      </p:sp>
      <p:sp>
        <p:nvSpPr>
          <p:cNvPr id="3" name="Content Placeholder 2"/>
          <p:cNvSpPr>
            <a:spLocks noGrp="1"/>
          </p:cNvSpPr>
          <p:nvPr>
            <p:ph idx="1"/>
          </p:nvPr>
        </p:nvSpPr>
        <p:spPr/>
        <p:txBody>
          <a:bodyPr/>
          <a:lstStyle/>
          <a:p>
            <a:r>
              <a:rPr lang="ro-RO" dirty="0" smtClean="0"/>
              <a:t>Activităţile </a:t>
            </a:r>
            <a:r>
              <a:rPr lang="ro-RO" dirty="0"/>
              <a:t>extraşcolare de timp liber care nu necesită deplasarea din localitate, precum şi activităţile extracurriculare şi extraşcolare organizate în incinta unităţii de învăţământ se derulează conform prevederilor prezentului regulament şi, după caz, cu acordul de principiu al părintelui sau reprezentantului legal al copilului/elevului, exprimat la începutul anului şcolar</a:t>
            </a:r>
          </a:p>
        </p:txBody>
      </p:sp>
    </p:spTree>
    <p:extLst>
      <p:ext uri="{BB962C8B-B14F-4D97-AF65-F5344CB8AC3E}">
        <p14:creationId xmlns:p14="http://schemas.microsoft.com/office/powerpoint/2010/main" val="2181214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o-RO" dirty="0" smtClean="0"/>
              <a:t>Art.125 </a:t>
            </a:r>
            <a:r>
              <a:rPr lang="ro-RO" dirty="0"/>
              <a:t>(16)</a:t>
            </a:r>
          </a:p>
        </p:txBody>
      </p:sp>
      <p:sp>
        <p:nvSpPr>
          <p:cNvPr id="3" name="Content Placeholder 2"/>
          <p:cNvSpPr>
            <a:spLocks noGrp="1"/>
          </p:cNvSpPr>
          <p:nvPr>
            <p:ph idx="1"/>
          </p:nvPr>
        </p:nvSpPr>
        <p:spPr/>
        <p:txBody>
          <a:bodyPr/>
          <a:lstStyle/>
          <a:p>
            <a:r>
              <a:rPr lang="ro-RO" dirty="0"/>
              <a:t>(16) Prin excepție de la prevederile alin (1)-(12), în temeiul </a:t>
            </a:r>
            <a:r>
              <a:rPr lang="ro-RO" dirty="0">
                <a:hlinkClick r:id="rId2"/>
              </a:rPr>
              <a:t>Legii nr. 356/2007</a:t>
            </a:r>
            <a:r>
              <a:rPr lang="ro-RO" dirty="0"/>
              <a:t> pentru aderarea României la </a:t>
            </a:r>
            <a:r>
              <a:rPr lang="ro-RO" dirty="0">
                <a:hlinkClick r:id="rId3"/>
              </a:rPr>
              <a:t>Convenția</a:t>
            </a:r>
            <a:r>
              <a:rPr lang="ro-RO" dirty="0"/>
              <a:t> privind definirea statutului școlilor europene, adoptată la Luxemburg la 21 iunie 1994, elevilor români înscriși în sistemul școlilor europene, reintegrați în sistemul educațional național, li se recunosc și li se echivalează în procedură simplificată, pe baza cererii avizate de către Ministerul Educației și Cercetării, prin direcția cu atribuții în domeniul școlilor europene, notele/calificativele obținute, cu încadrarea în clasa corespunzătoare</a:t>
            </a:r>
          </a:p>
        </p:txBody>
      </p:sp>
    </p:spTree>
    <p:extLst>
      <p:ext uri="{BB962C8B-B14F-4D97-AF65-F5344CB8AC3E}">
        <p14:creationId xmlns:p14="http://schemas.microsoft.com/office/powerpoint/2010/main" val="951080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o-RO" dirty="0" smtClean="0"/>
              <a:t>Art.139 (2)-transferul elevilor</a:t>
            </a:r>
            <a:endParaRPr lang="ro-RO" dirty="0"/>
          </a:p>
        </p:txBody>
      </p:sp>
      <p:sp>
        <p:nvSpPr>
          <p:cNvPr id="3" name="Content Placeholder 2"/>
          <p:cNvSpPr>
            <a:spLocks noGrp="1"/>
          </p:cNvSpPr>
          <p:nvPr>
            <p:ph idx="1"/>
          </p:nvPr>
        </p:nvSpPr>
        <p:spPr/>
        <p:txBody>
          <a:bodyPr/>
          <a:lstStyle/>
          <a:p>
            <a:r>
              <a:rPr lang="ro-RO" dirty="0" smtClean="0"/>
              <a:t>În </a:t>
            </a:r>
            <a:r>
              <a:rPr lang="ro-RO" dirty="0"/>
              <a:t>învăţământul dual, transferul elevilor de la o grupă/formaţiune de studiu la alta, în aceeaşi unitate de învăţământ, sau de la o unitate de învăţământ la alta nu se poate efectua decât cu avizul operatorului economic.  </a:t>
            </a:r>
          </a:p>
        </p:txBody>
      </p:sp>
    </p:spTree>
    <p:extLst>
      <p:ext uri="{BB962C8B-B14F-4D97-AF65-F5344CB8AC3E}">
        <p14:creationId xmlns:p14="http://schemas.microsoft.com/office/powerpoint/2010/main" val="4166861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o-RO" dirty="0" smtClean="0"/>
              <a:t>Art.141 (1)- transferul elevilor</a:t>
            </a:r>
            <a:endParaRPr lang="ro-RO" dirty="0"/>
          </a:p>
        </p:txBody>
      </p:sp>
      <p:sp>
        <p:nvSpPr>
          <p:cNvPr id="3" name="Content Placeholder 2"/>
          <p:cNvSpPr>
            <a:spLocks noGrp="1"/>
          </p:cNvSpPr>
          <p:nvPr>
            <p:ph idx="1"/>
          </p:nvPr>
        </p:nvSpPr>
        <p:spPr/>
        <p:txBody>
          <a:bodyPr>
            <a:normAutofit fontScale="85000" lnSpcReduction="10000"/>
          </a:bodyPr>
          <a:lstStyle/>
          <a:p>
            <a:r>
              <a:rPr lang="ro-RO" dirty="0"/>
              <a:t>(1) Elevii din învăţământul liceal, din învăţământul profesional şi din învăţământul postliceal se pot transfera, păstrând forma de învăţământ, cu respectarea următoarelor condiţii:  </a:t>
            </a:r>
          </a:p>
          <a:p>
            <a:r>
              <a:rPr lang="ro-RO" dirty="0"/>
              <a:t>a) în cadrul învăţământului liceal, elevii din clasa a IX-a se pot transfera numai după primul semestru, dacă media lor de admitere este cel puţin egală cu media ultimului admis la specializarea la care se solicită transferul; în situaţii medicale deosebite, pe baza avizului comisiei medicale judeţene/a municipiului Bucureşti, acolo unde există, sau a documentelor medicale justificative </a:t>
            </a:r>
            <a:r>
              <a:rPr lang="ro-RO" b="1" dirty="0">
                <a:solidFill>
                  <a:srgbClr val="FF0000"/>
                </a:solidFill>
              </a:rPr>
              <a:t>şi în situaţiile excepţionale prevăzute la art. 144 alin. (4), </a:t>
            </a:r>
            <a:r>
              <a:rPr lang="ro-RO" dirty="0"/>
              <a:t>elevii din clasa a IX-a a învăţământului liceal pot fi transferaţi şi în cursul primului semestru sau înainte de începerea acestuia, cu respectarea condiţiei de medie menţionate anterior </a:t>
            </a:r>
            <a:r>
              <a:rPr lang="ro-RO" b="1" dirty="0">
                <a:solidFill>
                  <a:srgbClr val="FF0000"/>
                </a:solidFill>
              </a:rPr>
              <a:t>şi în limita efectivelor maxime la clasă, stabilite de lege;</a:t>
            </a:r>
          </a:p>
        </p:txBody>
      </p:sp>
    </p:spTree>
    <p:extLst>
      <p:ext uri="{BB962C8B-B14F-4D97-AF65-F5344CB8AC3E}">
        <p14:creationId xmlns:p14="http://schemas.microsoft.com/office/powerpoint/2010/main" val="1399396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o-RO" dirty="0" smtClean="0"/>
              <a:t>Art.147 (3)-</a:t>
            </a:r>
            <a:r>
              <a:rPr lang="ro-RO" dirty="0" err="1" smtClean="0"/>
              <a:t>tranferul</a:t>
            </a:r>
            <a:r>
              <a:rPr lang="ro-RO" dirty="0" smtClean="0"/>
              <a:t> elevilor</a:t>
            </a:r>
            <a:endParaRPr lang="ro-RO" dirty="0"/>
          </a:p>
        </p:txBody>
      </p:sp>
      <p:sp>
        <p:nvSpPr>
          <p:cNvPr id="3" name="Content Placeholder 2"/>
          <p:cNvSpPr>
            <a:spLocks noGrp="1"/>
          </p:cNvSpPr>
          <p:nvPr>
            <p:ph idx="1"/>
          </p:nvPr>
        </p:nvSpPr>
        <p:spPr/>
        <p:txBody>
          <a:bodyPr/>
          <a:lstStyle/>
          <a:p>
            <a:r>
              <a:rPr lang="ro-RO" b="1" dirty="0"/>
              <a:t>(3)</a:t>
            </a:r>
            <a:r>
              <a:rPr lang="ro-RO" dirty="0"/>
              <a:t> Elevii din învăţământul liceal preuniversitar cu profil pedagogic se pot transfera în condiţiile stabilite de prezentul regulament, precum şi de regulamentul specific de organizare şi funcţionare. </a:t>
            </a:r>
          </a:p>
        </p:txBody>
      </p:sp>
    </p:spTree>
    <p:extLst>
      <p:ext uri="{BB962C8B-B14F-4D97-AF65-F5344CB8AC3E}">
        <p14:creationId xmlns:p14="http://schemas.microsoft.com/office/powerpoint/2010/main" val="3437763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o-RO" dirty="0" smtClean="0"/>
              <a:t>Art.2 (7)</a:t>
            </a:r>
            <a:endParaRPr lang="ro-RO" dirty="0"/>
          </a:p>
        </p:txBody>
      </p:sp>
      <p:sp>
        <p:nvSpPr>
          <p:cNvPr id="3" name="Content Placeholder 2"/>
          <p:cNvSpPr>
            <a:spLocks noGrp="1"/>
          </p:cNvSpPr>
          <p:nvPr>
            <p:ph idx="1"/>
          </p:nvPr>
        </p:nvSpPr>
        <p:spPr>
          <a:xfrm>
            <a:off x="1484415" y="2556932"/>
            <a:ext cx="9412181" cy="2252574"/>
          </a:xfrm>
        </p:spPr>
        <p:txBody>
          <a:bodyPr/>
          <a:lstStyle/>
          <a:p>
            <a:r>
              <a:rPr lang="ro-RO" dirty="0"/>
              <a:t>Educatoarele/Învăţătorii/Institutorii/Profesorii pentru învăţământul preşcolar/primar/Profesorii diriginţi au obligaţia de a prezenta la începutul fiecărui an şcolar elevilor şi părinţilor regulamentul de organizare şi funcţionare al unităţii de învăţământ.  </a:t>
            </a:r>
          </a:p>
        </p:txBody>
      </p:sp>
    </p:spTree>
    <p:extLst>
      <p:ext uri="{BB962C8B-B14F-4D97-AF65-F5344CB8AC3E}">
        <p14:creationId xmlns:p14="http://schemas.microsoft.com/office/powerpoint/2010/main" val="1725309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o-RO" dirty="0" smtClean="0"/>
              <a:t>Art.162 (10)-îndatoririle </a:t>
            </a:r>
            <a:r>
              <a:rPr lang="ro-RO" dirty="0" err="1" smtClean="0"/>
              <a:t>părinţilor</a:t>
            </a:r>
            <a:endParaRPr lang="ro-RO" dirty="0"/>
          </a:p>
        </p:txBody>
      </p:sp>
      <p:sp>
        <p:nvSpPr>
          <p:cNvPr id="3" name="Content Placeholder 2"/>
          <p:cNvSpPr>
            <a:spLocks noGrp="1"/>
          </p:cNvSpPr>
          <p:nvPr>
            <p:ph idx="1"/>
          </p:nvPr>
        </p:nvSpPr>
        <p:spPr/>
        <p:txBody>
          <a:bodyPr/>
          <a:lstStyle/>
          <a:p>
            <a:r>
              <a:rPr lang="ro-RO" b="1" dirty="0"/>
              <a:t>(10) </a:t>
            </a:r>
            <a:r>
              <a:rPr lang="ro-RO" dirty="0"/>
              <a:t>Părintele sau reprezentantul legal al antepreşcolarului/ preşcolarului sau al elevului din învăţământul obligatoriu are obligaţia de a-l susţine pe acesta în activitatea de învăţare desfăşurată, inclusiv în activitatea de învăţare realizată prin intermediul tehnologiei şi al internetului, şi de a colabora cu personalul unităţii de învăţământ pentru desfăşurarea în condiţii optime a acestei activităţi.</a:t>
            </a:r>
          </a:p>
        </p:txBody>
      </p:sp>
    </p:spTree>
    <p:extLst>
      <p:ext uri="{BB962C8B-B14F-4D97-AF65-F5344CB8AC3E}">
        <p14:creationId xmlns:p14="http://schemas.microsoft.com/office/powerpoint/2010/main" val="3620545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ro-RO" dirty="0" smtClean="0"/>
              <a:t>Art.172 (7)- Consiliul reprezentativ al </a:t>
            </a:r>
            <a:r>
              <a:rPr lang="ro-RO" dirty="0" err="1" smtClean="0"/>
              <a:t>părinţilor</a:t>
            </a:r>
            <a:endParaRPr lang="ro-RO" dirty="0"/>
          </a:p>
        </p:txBody>
      </p:sp>
      <p:sp>
        <p:nvSpPr>
          <p:cNvPr id="3" name="Content Placeholder 2"/>
          <p:cNvSpPr>
            <a:spLocks noGrp="1"/>
          </p:cNvSpPr>
          <p:nvPr>
            <p:ph idx="1"/>
          </p:nvPr>
        </p:nvSpPr>
        <p:spPr/>
        <p:txBody>
          <a:bodyPr/>
          <a:lstStyle/>
          <a:p>
            <a:r>
              <a:rPr lang="ro-RO" dirty="0"/>
              <a:t>(7) În situaţii obiective, cum ar fi calamităţi, intemperii, epidemii, pandemii, alte situaţii excepţionale, </a:t>
            </a:r>
            <a:r>
              <a:rPr lang="ro-RO" b="1" dirty="0">
                <a:solidFill>
                  <a:srgbClr val="FF0000"/>
                </a:solidFill>
              </a:rPr>
              <a:t>şedinţele consiliului reprezentativ al părinţilor </a:t>
            </a:r>
            <a:r>
              <a:rPr lang="ro-RO" dirty="0"/>
              <a:t>se pot </a:t>
            </a:r>
            <a:r>
              <a:rPr lang="ro-RO" b="1" dirty="0">
                <a:solidFill>
                  <a:srgbClr val="FF0000"/>
                </a:solidFill>
              </a:rPr>
              <a:t>desfăşura online</a:t>
            </a:r>
            <a:r>
              <a:rPr lang="ro-RO" dirty="0"/>
              <a:t>, prin mijloace electronice de comunicare, în </a:t>
            </a:r>
            <a:r>
              <a:rPr lang="ro-RO" b="1" dirty="0">
                <a:solidFill>
                  <a:srgbClr val="FF0000"/>
                </a:solidFill>
              </a:rPr>
              <a:t>sistem de videoconferinţă</a:t>
            </a:r>
          </a:p>
        </p:txBody>
      </p:sp>
    </p:spTree>
    <p:extLst>
      <p:ext uri="{BB962C8B-B14F-4D97-AF65-F5344CB8AC3E}">
        <p14:creationId xmlns:p14="http://schemas.microsoft.com/office/powerpoint/2010/main" val="548114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o-RO" dirty="0" smtClean="0"/>
              <a:t>Art.188</a:t>
            </a:r>
            <a:endParaRPr lang="ro-RO" dirty="0"/>
          </a:p>
        </p:txBody>
      </p:sp>
      <p:sp>
        <p:nvSpPr>
          <p:cNvPr id="3" name="Content Placeholder 2"/>
          <p:cNvSpPr>
            <a:spLocks noGrp="1"/>
          </p:cNvSpPr>
          <p:nvPr>
            <p:ph idx="1"/>
          </p:nvPr>
        </p:nvSpPr>
        <p:spPr/>
        <p:txBody>
          <a:bodyPr/>
          <a:lstStyle/>
          <a:p>
            <a:r>
              <a:rPr lang="ro-RO" b="1" dirty="0"/>
              <a:t>(1)</a:t>
            </a:r>
            <a:r>
              <a:rPr lang="ro-RO" dirty="0"/>
              <a:t> În termen de </a:t>
            </a:r>
            <a:r>
              <a:rPr lang="ro-RO" b="1" dirty="0">
                <a:solidFill>
                  <a:srgbClr val="FF0000"/>
                </a:solidFill>
              </a:rPr>
              <a:t>45 de zile </a:t>
            </a:r>
            <a:r>
              <a:rPr lang="ro-RO" dirty="0"/>
              <a:t>de la data publicării prezentului regulament în Monitorul Oficial al României, Partea I, consiliile de administraţie ale unităţilor de învăţământ sunt obligate ca, pe baza acestuia şi a dispoziţiilor legale în vigoare, să aprobe propriile regulamente de organizare şi funcţionare.  </a:t>
            </a:r>
          </a:p>
          <a:p>
            <a:r>
              <a:rPr lang="ro-RO" b="1" dirty="0"/>
              <a:t>(2)</a:t>
            </a:r>
            <a:r>
              <a:rPr lang="ro-RO" dirty="0"/>
              <a:t> La elaborarea regulamentului de organizare şi funcţionare şi a regulamentului intern se respectă şi prevederile din </a:t>
            </a:r>
            <a:r>
              <a:rPr lang="ro-RO" dirty="0">
                <a:hlinkClick r:id="rId2"/>
              </a:rPr>
              <a:t>Statutul</a:t>
            </a:r>
            <a:r>
              <a:rPr lang="ro-RO" dirty="0"/>
              <a:t> elevului, aprobat prin ordin al ministrului educaţiei şi cercetării</a:t>
            </a:r>
          </a:p>
        </p:txBody>
      </p:sp>
    </p:spTree>
    <p:extLst>
      <p:ext uri="{BB962C8B-B14F-4D97-AF65-F5344CB8AC3E}">
        <p14:creationId xmlns:p14="http://schemas.microsoft.com/office/powerpoint/2010/main" val="1589682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88770"/>
            <a:ext cx="9601197" cy="1597230"/>
          </a:xfrm>
        </p:spPr>
        <p:txBody>
          <a:bodyPr>
            <a:normAutofit fontScale="90000"/>
          </a:bodyPr>
          <a:lstStyle/>
          <a:p>
            <a:r>
              <a:rPr lang="ro-RO" dirty="0" smtClean="0"/>
              <a:t/>
            </a:r>
            <a:br>
              <a:rPr lang="ro-RO" dirty="0" smtClean="0"/>
            </a:br>
            <a:r>
              <a:rPr lang="ro-RO" dirty="0" smtClean="0"/>
              <a:t>Spor </a:t>
            </a:r>
            <a:r>
              <a:rPr lang="ro-RO" dirty="0"/>
              <a:t>în realizarea/aprobarea propriilor regulamentre de </a:t>
            </a:r>
            <a:r>
              <a:rPr lang="ro-RO" dirty="0" smtClean="0"/>
              <a:t>organizare </a:t>
            </a:r>
            <a:r>
              <a:rPr lang="ro-RO" dirty="0"/>
              <a:t>și funcționare!!! </a:t>
            </a:r>
            <a:br>
              <a:rPr lang="ro-RO" dirty="0"/>
            </a:br>
            <a:endParaRPr lang="ro-RO" dirty="0"/>
          </a:p>
        </p:txBody>
      </p:sp>
      <p:pic>
        <p:nvPicPr>
          <p:cNvPr id="1026" name="Picture 2" descr="Happy Smiley Emoticon Face Stock Vector (Royalty Free) 11801657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08862" y="2766951"/>
            <a:ext cx="3847605" cy="2909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729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o-RO" dirty="0" smtClean="0"/>
              <a:t>Art.6 – </a:t>
            </a:r>
            <a:r>
              <a:rPr lang="ro-RO" dirty="0" err="1" smtClean="0"/>
              <a:t>reţeaua</a:t>
            </a:r>
            <a:r>
              <a:rPr lang="ro-RO" dirty="0" smtClean="0"/>
              <a:t> </a:t>
            </a:r>
            <a:r>
              <a:rPr lang="ro-RO" dirty="0" err="1" smtClean="0"/>
              <a:t>şcolară</a:t>
            </a:r>
            <a:r>
              <a:rPr lang="ro-RO" dirty="0" smtClean="0"/>
              <a:t> </a:t>
            </a:r>
            <a:endParaRPr lang="ro-RO" dirty="0"/>
          </a:p>
        </p:txBody>
      </p:sp>
      <p:sp>
        <p:nvSpPr>
          <p:cNvPr id="3" name="Content Placeholder 2"/>
          <p:cNvSpPr>
            <a:spLocks noGrp="1"/>
          </p:cNvSpPr>
          <p:nvPr>
            <p:ph idx="1"/>
          </p:nvPr>
        </p:nvSpPr>
        <p:spPr/>
        <p:txBody>
          <a:bodyPr/>
          <a:lstStyle/>
          <a:p>
            <a:r>
              <a:rPr lang="ro-RO" dirty="0"/>
              <a:t>Unitatea de învăţământ preuniversitar cu personalitate juridică (PJ) are </a:t>
            </a:r>
            <a:r>
              <a:rPr lang="ro-RO" dirty="0" smtClean="0"/>
              <a:t>ca element definitoriu și :</a:t>
            </a:r>
          </a:p>
          <a:p>
            <a:endParaRPr lang="ro-RO" dirty="0" smtClean="0"/>
          </a:p>
          <a:p>
            <a:r>
              <a:rPr lang="ro-RO" b="1" dirty="0"/>
              <a:t>f)</a:t>
            </a:r>
            <a:r>
              <a:rPr lang="ro-RO" dirty="0"/>
              <a:t> domeniu web</a:t>
            </a:r>
          </a:p>
        </p:txBody>
      </p:sp>
    </p:spTree>
    <p:extLst>
      <p:ext uri="{BB962C8B-B14F-4D97-AF65-F5344CB8AC3E}">
        <p14:creationId xmlns:p14="http://schemas.microsoft.com/office/powerpoint/2010/main" val="1404483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o-RO" dirty="0" smtClean="0"/>
              <a:t>Art.9 (8)-organizarea programului </a:t>
            </a:r>
            <a:r>
              <a:rPr lang="ro-RO" dirty="0" err="1" smtClean="0"/>
              <a:t>şcolar</a:t>
            </a:r>
            <a:endParaRPr lang="ro-RO" dirty="0"/>
          </a:p>
        </p:txBody>
      </p:sp>
      <p:sp>
        <p:nvSpPr>
          <p:cNvPr id="3" name="Content Placeholder 2"/>
          <p:cNvSpPr>
            <a:spLocks noGrp="1"/>
          </p:cNvSpPr>
          <p:nvPr>
            <p:ph idx="1"/>
          </p:nvPr>
        </p:nvSpPr>
        <p:spPr/>
        <p:txBody>
          <a:bodyPr/>
          <a:lstStyle/>
          <a:p>
            <a:r>
              <a:rPr lang="ro-RO" dirty="0"/>
              <a:t>În situaţii excepţionale, inclusiv pe perioada declarării stării de urgenţă/alertă, Ministerul Educaţiei şi Cercetării elaborează şi aprobă, prin ordin al ministrului, metodologia-cadru de organizare şi desfăşurare a activităţilor prin intermediul tehnologiei şi al internetului. </a:t>
            </a:r>
          </a:p>
        </p:txBody>
      </p:sp>
    </p:spTree>
    <p:extLst>
      <p:ext uri="{BB962C8B-B14F-4D97-AF65-F5344CB8AC3E}">
        <p14:creationId xmlns:p14="http://schemas.microsoft.com/office/powerpoint/2010/main" val="2218512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o-RO" dirty="0" smtClean="0"/>
              <a:t>Art.18 (6)- Consiliul de </a:t>
            </a:r>
            <a:r>
              <a:rPr lang="ro-RO" dirty="0" err="1" smtClean="0"/>
              <a:t>administraţie</a:t>
            </a:r>
            <a:endParaRPr lang="ro-RO" dirty="0"/>
          </a:p>
        </p:txBody>
      </p:sp>
      <p:sp>
        <p:nvSpPr>
          <p:cNvPr id="3" name="Content Placeholder 2"/>
          <p:cNvSpPr>
            <a:spLocks noGrp="1"/>
          </p:cNvSpPr>
          <p:nvPr>
            <p:ph idx="1"/>
          </p:nvPr>
        </p:nvSpPr>
        <p:spPr/>
        <p:txBody>
          <a:bodyPr/>
          <a:lstStyle/>
          <a:p>
            <a:r>
              <a:rPr lang="ro-RO" dirty="0" smtClean="0"/>
              <a:t>În </a:t>
            </a:r>
            <a:r>
              <a:rPr lang="ro-RO" dirty="0"/>
              <a:t>situaţii obiective, cum ar fi calamităţi, intemperii, epidemii, pandemii, alte situaţii excepţionale, </a:t>
            </a:r>
            <a:r>
              <a:rPr lang="ro-RO" b="1" dirty="0">
                <a:solidFill>
                  <a:srgbClr val="FF0000"/>
                </a:solidFill>
              </a:rPr>
              <a:t>şedinţele consiliului de administraţie </a:t>
            </a:r>
            <a:r>
              <a:rPr lang="ro-RO" dirty="0"/>
              <a:t>se pot desfăşura </a:t>
            </a:r>
            <a:r>
              <a:rPr lang="ro-RO" b="1" dirty="0">
                <a:solidFill>
                  <a:srgbClr val="FF0000"/>
                </a:solidFill>
              </a:rPr>
              <a:t>on-line, </a:t>
            </a:r>
            <a:r>
              <a:rPr lang="ro-RO" dirty="0"/>
              <a:t>prin mijloace electronice de comunicare, </a:t>
            </a:r>
            <a:r>
              <a:rPr lang="ro-RO" dirty="0">
                <a:solidFill>
                  <a:schemeClr val="tx1"/>
                </a:solidFill>
              </a:rPr>
              <a:t>în </a:t>
            </a:r>
            <a:r>
              <a:rPr lang="ro-RO" b="1" dirty="0">
                <a:solidFill>
                  <a:srgbClr val="FF0000"/>
                </a:solidFill>
              </a:rPr>
              <a:t>sistem de videoconferinţă</a:t>
            </a:r>
          </a:p>
        </p:txBody>
      </p:sp>
    </p:spTree>
    <p:extLst>
      <p:ext uri="{BB962C8B-B14F-4D97-AF65-F5344CB8AC3E}">
        <p14:creationId xmlns:p14="http://schemas.microsoft.com/office/powerpoint/2010/main" val="3942442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o-RO" dirty="0" smtClean="0"/>
              <a:t>Art.21 (4)-directorul</a:t>
            </a:r>
            <a:endParaRPr lang="ro-RO" dirty="0"/>
          </a:p>
        </p:txBody>
      </p:sp>
      <p:sp>
        <p:nvSpPr>
          <p:cNvPr id="3" name="Content Placeholder 2"/>
          <p:cNvSpPr>
            <a:spLocks noGrp="1"/>
          </p:cNvSpPr>
          <p:nvPr>
            <p:ph idx="1"/>
          </p:nvPr>
        </p:nvSpPr>
        <p:spPr/>
        <p:txBody>
          <a:bodyPr/>
          <a:lstStyle/>
          <a:p>
            <a:r>
              <a:rPr lang="ro-RO" b="1" dirty="0">
                <a:solidFill>
                  <a:srgbClr val="FF0000"/>
                </a:solidFill>
              </a:rPr>
              <a:t>Alte atribuţii ale </a:t>
            </a:r>
            <a:r>
              <a:rPr lang="ro-RO" b="1" dirty="0" smtClean="0">
                <a:solidFill>
                  <a:srgbClr val="FF0000"/>
                </a:solidFill>
              </a:rPr>
              <a:t>directorului</a:t>
            </a:r>
            <a:r>
              <a:rPr lang="ro-RO" dirty="0" smtClean="0"/>
              <a:t>: </a:t>
            </a:r>
          </a:p>
          <a:p>
            <a:r>
              <a:rPr lang="ro-RO" b="1" dirty="0"/>
              <a:t>z)</a:t>
            </a:r>
            <a:r>
              <a:rPr lang="ro-RO" dirty="0"/>
              <a:t> propune spre aprobare consiliului de administraţie suspendarea cursurilor la nivelul unor formaţiuni de studiu - grupe/clase sau la nivelul unităţii de învăţământ, în situaţii obiective, cum ar fi epidemii, intemperii, calamităţi, alte situaţii excepţionale; </a:t>
            </a:r>
            <a:endParaRPr lang="ro-RO" dirty="0" smtClean="0"/>
          </a:p>
          <a:p>
            <a:r>
              <a:rPr lang="ro-RO" b="1" dirty="0"/>
              <a:t>aa)</a:t>
            </a:r>
            <a:r>
              <a:rPr lang="ro-RO" dirty="0"/>
              <a:t> coordonează activităţile realizate prin intermediul tehnologiei şi al internetului la nivelul unităţii de învăţământ şi stabileşte, în acord cu profesorii diriginţi şi cadrele didactice, modalitatea de valorificare a acestora</a:t>
            </a:r>
          </a:p>
        </p:txBody>
      </p:sp>
    </p:spTree>
    <p:extLst>
      <p:ext uri="{BB962C8B-B14F-4D97-AF65-F5344CB8AC3E}">
        <p14:creationId xmlns:p14="http://schemas.microsoft.com/office/powerpoint/2010/main" val="2634276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o-RO" dirty="0" smtClean="0"/>
              <a:t>Art.27 (2)-director adjunct</a:t>
            </a:r>
            <a:endParaRPr lang="ro-RO" dirty="0"/>
          </a:p>
        </p:txBody>
      </p:sp>
      <p:sp>
        <p:nvSpPr>
          <p:cNvPr id="3" name="Content Placeholder 2"/>
          <p:cNvSpPr>
            <a:spLocks noGrp="1"/>
          </p:cNvSpPr>
          <p:nvPr>
            <p:ph idx="1"/>
          </p:nvPr>
        </p:nvSpPr>
        <p:spPr/>
        <p:txBody>
          <a:bodyPr/>
          <a:lstStyle/>
          <a:p>
            <a:r>
              <a:rPr lang="ro-RO" b="1" dirty="0">
                <a:solidFill>
                  <a:srgbClr val="FF0000"/>
                </a:solidFill>
              </a:rPr>
              <a:t>Rechemarea din concediu a directorului adjunct </a:t>
            </a:r>
            <a:r>
              <a:rPr lang="ro-RO" dirty="0"/>
              <a:t>se poate realiza de către directorul unităţii de învăţământ sau de către inspectorul şcolar general</a:t>
            </a:r>
          </a:p>
        </p:txBody>
      </p:sp>
    </p:spTree>
    <p:extLst>
      <p:ext uri="{BB962C8B-B14F-4D97-AF65-F5344CB8AC3E}">
        <p14:creationId xmlns:p14="http://schemas.microsoft.com/office/powerpoint/2010/main" val="1945834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o-RO" dirty="0" smtClean="0"/>
              <a:t>Art.29 (1)- tipul documentelor manageriale</a:t>
            </a:r>
            <a:endParaRPr lang="ro-RO" dirty="0"/>
          </a:p>
        </p:txBody>
      </p:sp>
      <p:sp>
        <p:nvSpPr>
          <p:cNvPr id="3" name="Content Placeholder 2"/>
          <p:cNvSpPr>
            <a:spLocks noGrp="1"/>
          </p:cNvSpPr>
          <p:nvPr>
            <p:ph idx="1"/>
          </p:nvPr>
        </p:nvSpPr>
        <p:spPr/>
        <p:txBody>
          <a:bodyPr/>
          <a:lstStyle/>
          <a:p>
            <a:r>
              <a:rPr lang="ro-RO" b="1" dirty="0"/>
              <a:t>(1)</a:t>
            </a:r>
            <a:r>
              <a:rPr lang="ro-RO" dirty="0"/>
              <a:t> Documentele de diagnoză ale unităţii de învăţământ sunt:  </a:t>
            </a:r>
          </a:p>
          <a:p>
            <a:r>
              <a:rPr lang="ro-RO" dirty="0"/>
              <a:t>   </a:t>
            </a:r>
            <a:r>
              <a:rPr lang="ro-RO" b="1" dirty="0"/>
              <a:t>a)</a:t>
            </a:r>
            <a:r>
              <a:rPr lang="ro-RO" dirty="0"/>
              <a:t> rapoartele </a:t>
            </a:r>
            <a:r>
              <a:rPr lang="ro-RO" b="1" dirty="0">
                <a:solidFill>
                  <a:srgbClr val="FF0000"/>
                </a:solidFill>
              </a:rPr>
              <a:t>anuale</a:t>
            </a:r>
            <a:r>
              <a:rPr lang="ro-RO" dirty="0"/>
              <a:t> ale comisiilor şi compartimentelor din unitatea de învăţământ;  </a:t>
            </a:r>
          </a:p>
          <a:p>
            <a:r>
              <a:rPr lang="ro-RO" dirty="0"/>
              <a:t>   </a:t>
            </a:r>
            <a:r>
              <a:rPr lang="ro-RO" b="1" dirty="0"/>
              <a:t>b)</a:t>
            </a:r>
            <a:r>
              <a:rPr lang="ro-RO" dirty="0"/>
              <a:t> raportul anual de evaluare internă a calităţii.</a:t>
            </a:r>
          </a:p>
        </p:txBody>
      </p:sp>
    </p:spTree>
    <p:extLst>
      <p:ext uri="{BB962C8B-B14F-4D97-AF65-F5344CB8AC3E}">
        <p14:creationId xmlns:p14="http://schemas.microsoft.com/office/powerpoint/2010/main" val="2439390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o-RO" dirty="0" smtClean="0"/>
              <a:t>Art.54 (11)-Consiliul profesoral</a:t>
            </a:r>
            <a:endParaRPr lang="ro-RO" dirty="0"/>
          </a:p>
        </p:txBody>
      </p:sp>
      <p:sp>
        <p:nvSpPr>
          <p:cNvPr id="3" name="Content Placeholder 2"/>
          <p:cNvSpPr>
            <a:spLocks noGrp="1"/>
          </p:cNvSpPr>
          <p:nvPr>
            <p:ph idx="1"/>
          </p:nvPr>
        </p:nvSpPr>
        <p:spPr/>
        <p:txBody>
          <a:bodyPr/>
          <a:lstStyle/>
          <a:p>
            <a:r>
              <a:rPr lang="ro-RO" dirty="0" smtClean="0"/>
              <a:t>În </a:t>
            </a:r>
            <a:r>
              <a:rPr lang="ro-RO" dirty="0"/>
              <a:t>situaţii obiective, cum ar fi calamităţi, intemperii, epidemii, pandemii, alte situaţii excepţionale, </a:t>
            </a:r>
            <a:r>
              <a:rPr lang="ro-RO" b="1" dirty="0">
                <a:solidFill>
                  <a:srgbClr val="FF0000"/>
                </a:solidFill>
              </a:rPr>
              <a:t>şedinţele consiliului profesoral </a:t>
            </a:r>
            <a:r>
              <a:rPr lang="ro-RO" dirty="0"/>
              <a:t>se pot desfăşura </a:t>
            </a:r>
            <a:r>
              <a:rPr lang="ro-RO" b="1" dirty="0">
                <a:solidFill>
                  <a:srgbClr val="FF0000"/>
                </a:solidFill>
              </a:rPr>
              <a:t>on-line,</a:t>
            </a:r>
            <a:r>
              <a:rPr lang="ro-RO" dirty="0"/>
              <a:t> prin mijloace electronice de comunicare, </a:t>
            </a:r>
            <a:r>
              <a:rPr lang="ro-RO" b="1" dirty="0">
                <a:solidFill>
                  <a:srgbClr val="FF0000"/>
                </a:solidFill>
              </a:rPr>
              <a:t>în sistem de videoconferinţă</a:t>
            </a:r>
          </a:p>
        </p:txBody>
      </p:sp>
    </p:spTree>
    <p:extLst>
      <p:ext uri="{BB962C8B-B14F-4D97-AF65-F5344CB8AC3E}">
        <p14:creationId xmlns:p14="http://schemas.microsoft.com/office/powerpoint/2010/main" val="12233797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141</TotalTime>
  <Words>1381</Words>
  <Application>Microsoft Office PowerPoint</Application>
  <PresentationFormat>Ecran lat</PresentationFormat>
  <Paragraphs>62</Paragraphs>
  <Slides>23</Slides>
  <Notes>1</Notes>
  <HiddenSlides>0</HiddenSlides>
  <MMClips>0</MMClips>
  <ScaleCrop>false</ScaleCrop>
  <HeadingPairs>
    <vt:vector size="6" baseType="variant">
      <vt:variant>
        <vt:lpstr>Fonturi utilizate</vt:lpstr>
      </vt:variant>
      <vt:variant>
        <vt:i4>3</vt:i4>
      </vt:variant>
      <vt:variant>
        <vt:lpstr>Temă</vt:lpstr>
      </vt:variant>
      <vt:variant>
        <vt:i4>1</vt:i4>
      </vt:variant>
      <vt:variant>
        <vt:lpstr>Titluri diapozitive</vt:lpstr>
      </vt:variant>
      <vt:variant>
        <vt:i4>23</vt:i4>
      </vt:variant>
    </vt:vector>
  </HeadingPairs>
  <TitlesOfParts>
    <vt:vector size="27" baseType="lpstr">
      <vt:lpstr>Arial</vt:lpstr>
      <vt:lpstr>Calibri</vt:lpstr>
      <vt:lpstr>Garamond</vt:lpstr>
      <vt:lpstr>Organic</vt:lpstr>
      <vt:lpstr>REGULAMENT-CADRU  de organizare și funcționare a unităților de învățământ preuniversitar (ROFUIP)</vt:lpstr>
      <vt:lpstr>Art.2 (7)</vt:lpstr>
      <vt:lpstr>Art.6 – reţeaua şcolară </vt:lpstr>
      <vt:lpstr>Art.9 (8)-organizarea programului şcolar</vt:lpstr>
      <vt:lpstr>Art.18 (6)- Consiliul de administraţie</vt:lpstr>
      <vt:lpstr>Art.21 (4)-directorul</vt:lpstr>
      <vt:lpstr>Art.27 (2)-director adjunct</vt:lpstr>
      <vt:lpstr>Art.29 (1)- tipul documentelor manageriale</vt:lpstr>
      <vt:lpstr>Art.54 (11)-Consiliul profesoral</vt:lpstr>
      <vt:lpstr>Art.57 (4)- Consiliul clasei</vt:lpstr>
      <vt:lpstr>Art.66 (3)- profesor diriginte</vt:lpstr>
      <vt:lpstr>Art.67 (3)-profesorul diriginte</vt:lpstr>
      <vt:lpstr>Art.68 (1 )lit.f )-profesor diriginte</vt:lpstr>
      <vt:lpstr>Art.71 (2)</vt:lpstr>
      <vt:lpstr>Art.99 (6)-activitatea educativă extraşcolară</vt:lpstr>
      <vt:lpstr>Art.125 (16)</vt:lpstr>
      <vt:lpstr>Art.139 (2)-transferul elevilor</vt:lpstr>
      <vt:lpstr>Art.141 (1)- transferul elevilor</vt:lpstr>
      <vt:lpstr>Art.147 (3)-tranferul elevilor</vt:lpstr>
      <vt:lpstr>Art.162 (10)-îndatoririle părinţilor</vt:lpstr>
      <vt:lpstr>Art.172 (7)- Consiliul reprezentativ al părinţilor</vt:lpstr>
      <vt:lpstr>Art.188</vt:lpstr>
      <vt:lpstr> Spor în realizarea/aprobarea propriilor regulamentre de organizare și funcționare!!!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REGULAMENT-CADRU  de organizare și funcționare a unităților de învățământ preuniversitar (ROFUIP)</dc:title>
  <dc:creator>LiviaC</dc:creator>
  <cp:lastModifiedBy>Inspectorat</cp:lastModifiedBy>
  <cp:revision>15</cp:revision>
  <dcterms:created xsi:type="dcterms:W3CDTF">2020-09-30T17:09:07Z</dcterms:created>
  <dcterms:modified xsi:type="dcterms:W3CDTF">2020-10-01T10:33:24Z</dcterms:modified>
</cp:coreProperties>
</file>