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8" r:id="rId2"/>
    <p:sldMasterId id="2147483720" r:id="rId3"/>
    <p:sldMasterId id="2147483732" r:id="rId4"/>
    <p:sldMasterId id="2147483744" r:id="rId5"/>
    <p:sldMasterId id="2147483756" r:id="rId6"/>
  </p:sldMasterIdLst>
  <p:sldIdLst>
    <p:sldId id="256" r:id="rId7"/>
    <p:sldId id="28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CCFF99"/>
    <a:srgbClr val="00FFCC"/>
    <a:srgbClr val="FF3399"/>
    <a:srgbClr val="FFFFCC"/>
    <a:srgbClr val="006600"/>
    <a:srgbClr val="CC99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E4D76-DB58-4A87-A966-B2ED3518B5C4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D598B-E611-417D-8CD2-C5FA93429910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C28CC-A1DC-4F5E-AA67-AA66FDB8DC12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E4D76-DB58-4A87-A966-B2ED3518B5C4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451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A6FDD6-9605-4015-9438-2BFEEFF1AF13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405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814F2-4D6B-4889-A9C4-97399E00F2FA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6425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3AD28-4585-4DBC-AC91-DD5A0C7F3566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284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6E0B1-837D-4101-A93E-D6BDB77D328C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578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6FB79-8BD4-4F54-AC54-2C362DFC9D7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831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7EC66-FB36-4BBA-8776-11C5DFAB645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8917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8DE4F-D14E-4A12-A5AB-5388633B8839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305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A6FDD6-9605-4015-9438-2BFEEFF1AF13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5FAA1-9DB5-44FB-AC5A-EC7C95E46574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3220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D598B-E611-417D-8CD2-C5FA9342991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547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C28CC-A1DC-4F5E-AA67-AA66FDB8DC12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324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E4D76-DB58-4A87-A966-B2ED3518B5C4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9895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A6FDD6-9605-4015-9438-2BFEEFF1AF13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5544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814F2-4D6B-4889-A9C4-97399E00F2FA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8816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3AD28-4585-4DBC-AC91-DD5A0C7F3566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8995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6E0B1-837D-4101-A93E-D6BDB77D328C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7396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6FB79-8BD4-4F54-AC54-2C362DFC9D7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4615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7EC66-FB36-4BBA-8776-11C5DFAB645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789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814F2-4D6B-4889-A9C4-97399E00F2FA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8DE4F-D14E-4A12-A5AB-5388633B8839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6693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5FAA1-9DB5-44FB-AC5A-EC7C95E46574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911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D598B-E611-417D-8CD2-C5FA9342991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5193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C28CC-A1DC-4F5E-AA67-AA66FDB8DC12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4324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E4D76-DB58-4A87-A966-B2ED3518B5C4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048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A6FDD6-9605-4015-9438-2BFEEFF1AF13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5586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814F2-4D6B-4889-A9C4-97399E00F2FA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8842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3AD28-4585-4DBC-AC91-DD5A0C7F3566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7381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6E0B1-837D-4101-A93E-D6BDB77D328C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6766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6FB79-8BD4-4F54-AC54-2C362DFC9D7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8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3AD28-4585-4DBC-AC91-DD5A0C7F3566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7EC66-FB36-4BBA-8776-11C5DFAB645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8379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8DE4F-D14E-4A12-A5AB-5388633B8839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8721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5FAA1-9DB5-44FB-AC5A-EC7C95E46574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27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D598B-E611-417D-8CD2-C5FA9342991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3765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C28CC-A1DC-4F5E-AA67-AA66FDB8DC12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7841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E4D76-DB58-4A87-A966-B2ED3518B5C4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9906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A6FDD6-9605-4015-9438-2BFEEFF1AF13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3955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814F2-4D6B-4889-A9C4-97399E00F2FA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9048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3AD28-4585-4DBC-AC91-DD5A0C7F3566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5404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6E0B1-837D-4101-A93E-D6BDB77D328C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608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6E0B1-837D-4101-A93E-D6BDB77D328C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6FB79-8BD4-4F54-AC54-2C362DFC9D7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9892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7EC66-FB36-4BBA-8776-11C5DFAB645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7113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8DE4F-D14E-4A12-A5AB-5388633B8839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3274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5FAA1-9DB5-44FB-AC5A-EC7C95E46574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71653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D598B-E611-417D-8CD2-C5FA9342991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374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C28CC-A1DC-4F5E-AA67-AA66FDB8DC12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50964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E4D76-DB58-4A87-A966-B2ED3518B5C4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4569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A6FDD6-9605-4015-9438-2BFEEFF1AF13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844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814F2-4D6B-4889-A9C4-97399E00F2FA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63505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3AD28-4585-4DBC-AC91-DD5A0C7F3566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734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6FB79-8BD4-4F54-AC54-2C362DFC9D70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6E0B1-837D-4101-A93E-D6BDB77D328C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1724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6FB79-8BD4-4F54-AC54-2C362DFC9D7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2070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7EC66-FB36-4BBA-8776-11C5DFAB645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98673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8DE4F-D14E-4A12-A5AB-5388633B8839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4784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5FAA1-9DB5-44FB-AC5A-EC7C95E46574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93295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D598B-E611-417D-8CD2-C5FA93429910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9094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C28CC-A1DC-4F5E-AA67-AA66FDB8DC12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044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7EC66-FB36-4BBA-8776-11C5DFAB6450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8DE4F-D14E-4A12-A5AB-5388633B8839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5FAA1-9DB5-44FB-AC5A-EC7C95E46574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Se face clic pentru editare stil titlu Coordonator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Se face clic pentru editarea stilurilor textului Coordonatorului</a:t>
            </a:r>
          </a:p>
          <a:p>
            <a:pPr lvl="1"/>
            <a:r>
              <a:rPr lang="ro-RO" smtClean="0"/>
              <a:t>Nivelul secund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o-RO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o-RO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1A3C99B-A279-4638-9668-AE5A352C8811}" type="slidenum">
              <a:rPr lang="ro-RO"/>
              <a:pPr/>
              <a:t>‹#›</a:t>
            </a:fld>
            <a:endParaRPr lang="ro-RO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Se face clic pentru editare stil titlu Coordonator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Se face clic pentru editarea stilurilor textului Coordonatorului</a:t>
            </a:r>
          </a:p>
          <a:p>
            <a:pPr lvl="1"/>
            <a:r>
              <a:rPr lang="ro-RO" smtClean="0"/>
              <a:t>Nivelul secund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1A3C99B-A279-4638-9668-AE5A352C8811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21240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Se face clic pentru editare stil titlu Coordonator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Se face clic pentru editarea stilurilor textului Coordonatorului</a:t>
            </a:r>
          </a:p>
          <a:p>
            <a:pPr lvl="1"/>
            <a:r>
              <a:rPr lang="ro-RO" smtClean="0"/>
              <a:t>Nivelul secund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1A3C99B-A279-4638-9668-AE5A352C8811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87085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Se face clic pentru editare stil titlu Coordonator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Se face clic pentru editarea stilurilor textului Coordonatorului</a:t>
            </a:r>
          </a:p>
          <a:p>
            <a:pPr lvl="1"/>
            <a:r>
              <a:rPr lang="ro-RO" smtClean="0"/>
              <a:t>Nivelul secund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1A3C99B-A279-4638-9668-AE5A352C8811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77950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Se face clic pentru editare stil titlu Coordonator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Se face clic pentru editarea stilurilor textului Coordonatorului</a:t>
            </a:r>
          </a:p>
          <a:p>
            <a:pPr lvl="1"/>
            <a:r>
              <a:rPr lang="ro-RO" smtClean="0"/>
              <a:t>Nivelul secund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1A3C99B-A279-4638-9668-AE5A352C8811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0539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Se face clic pentru editare stil titlu Coordonator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Se face clic pentru editarea stilurilor textului Coordonatorului</a:t>
            </a:r>
          </a:p>
          <a:p>
            <a:pPr lvl="1"/>
            <a:r>
              <a:rPr lang="ro-RO" smtClean="0"/>
              <a:t>Nivelul secund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1A3C99B-A279-4638-9668-AE5A352C8811}" type="slidenum">
              <a:rPr lang="ro-RO">
                <a:solidFill>
                  <a:srgbClr val="000000"/>
                </a:solidFill>
              </a:rPr>
              <a:pPr/>
              <a:t>‹#›</a:t>
            </a:fld>
            <a:endParaRPr lang="ro-R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2598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85800"/>
            <a:ext cx="8229600" cy="53340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COROZIUNEA METALELOR</a:t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prof. </a:t>
            </a:r>
            <a:r>
              <a:rPr lang="en-US" b="1" dirty="0" err="1" smtClean="0">
                <a:solidFill>
                  <a:schemeClr val="tx1"/>
                </a:solidFill>
              </a:rPr>
              <a:t>ing</a:t>
            </a:r>
            <a:r>
              <a:rPr lang="en-US" b="1" dirty="0" smtClean="0">
                <a:solidFill>
                  <a:schemeClr val="tx1"/>
                </a:solidFill>
              </a:rPr>
              <a:t>. SILVIA VULC</a:t>
            </a:r>
            <a:endParaRPr lang="ro-RO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</a:rPr>
              <a:t>FORMELE COROZIUNII</a:t>
            </a:r>
            <a:endParaRPr lang="ro-RO" sz="28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066800" y="4927661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b="1" dirty="0"/>
              <a:t>Semne ale atacului cu hidrogen sulfurat </a:t>
            </a:r>
            <a:r>
              <a:rPr lang="ro-RO" dirty="0"/>
              <a:t>– </a:t>
            </a:r>
            <a:r>
              <a:rPr lang="ro-RO" dirty="0" smtClean="0"/>
              <a:t>găuri </a:t>
            </a:r>
            <a:r>
              <a:rPr lang="ro-RO" dirty="0"/>
              <a:t>rotunde cu partea </a:t>
            </a:r>
            <a:r>
              <a:rPr lang="ro-RO" dirty="0" smtClean="0"/>
              <a:t>inferioară </a:t>
            </a:r>
            <a:r>
              <a:rPr lang="ro-RO" dirty="0"/>
              <a:t>bine conturate.</a:t>
            </a:r>
            <a:endParaRPr lang="ro-RO" dirty="0" smtClean="0">
              <a:solidFill>
                <a:srgbClr val="000000"/>
              </a:solidFill>
            </a:endParaRPr>
          </a:p>
        </p:txBody>
      </p:sp>
      <p:pic>
        <p:nvPicPr>
          <p:cNvPr id="7" name="Picture 26" descr="http://www.rasfoiesc.com/files/fizica/378_poze/image038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2662" y="1371600"/>
            <a:ext cx="47910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110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</a:rPr>
              <a:t>FORMELE COROZIUNII</a:t>
            </a:r>
            <a:endParaRPr lang="ro-RO" sz="28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066800" y="4927661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b="1" dirty="0"/>
              <a:t>Atac </a:t>
            </a:r>
            <a:r>
              <a:rPr lang="ro-RO" b="1" dirty="0" err="1"/>
              <a:t>bacterial</a:t>
            </a:r>
            <a:r>
              <a:rPr lang="ro-RO" b="1" dirty="0"/>
              <a:t> </a:t>
            </a:r>
            <a:r>
              <a:rPr lang="ro-RO" dirty="0"/>
              <a:t>cu </a:t>
            </a:r>
            <a:r>
              <a:rPr lang="ro-RO" dirty="0" smtClean="0"/>
              <a:t>găuri </a:t>
            </a:r>
            <a:r>
              <a:rPr lang="ro-RO" dirty="0"/>
              <a:t>rotunde, cu marginile rotunjite </a:t>
            </a:r>
            <a:r>
              <a:rPr lang="ro-RO" dirty="0" smtClean="0"/>
              <a:t>şi </a:t>
            </a:r>
            <a:r>
              <a:rPr lang="ro-RO" dirty="0"/>
              <a:t>cu </a:t>
            </a:r>
            <a:r>
              <a:rPr lang="ro-RO" dirty="0" smtClean="0"/>
              <a:t>părţile </a:t>
            </a:r>
            <a:r>
              <a:rPr lang="ro-RO" dirty="0"/>
              <a:t>inferioare bine delimitate.</a:t>
            </a:r>
            <a:endParaRPr lang="ro-RO" dirty="0" smtClean="0">
              <a:solidFill>
                <a:srgbClr val="000000"/>
              </a:solidFill>
            </a:endParaRPr>
          </a:p>
        </p:txBody>
      </p:sp>
      <p:pic>
        <p:nvPicPr>
          <p:cNvPr id="6" name="Picture 32" descr="http://www.rasfoiesc.com/files/fizica/378_poze/image04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" y="1600200"/>
            <a:ext cx="2438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3" descr="http://www.rasfoiesc.com/files/fizica/378_poze/image04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600201"/>
            <a:ext cx="2590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4" descr="http://www.rasfoiesc.com/files/fizica/378_poze/image050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1600199"/>
            <a:ext cx="2514600" cy="25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881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COROZIUNEA METALELOR</a:t>
            </a:r>
            <a:endParaRPr lang="ro-RO" sz="28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" name="CasetăText 2"/>
          <p:cNvSpPr txBox="1"/>
          <p:nvPr/>
        </p:nvSpPr>
        <p:spPr>
          <a:xfrm>
            <a:off x="1066800" y="1905000"/>
            <a:ext cx="7162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err="1" smtClean="0">
                <a:solidFill>
                  <a:srgbClr val="000099"/>
                </a:solidFill>
              </a:rPr>
              <a:t>Defini</a:t>
            </a:r>
            <a:r>
              <a:rPr lang="ro-RO" sz="2800" b="1" dirty="0" smtClean="0">
                <a:solidFill>
                  <a:srgbClr val="000099"/>
                </a:solidFill>
              </a:rPr>
              <a:t>ţie: </a:t>
            </a:r>
            <a:r>
              <a:rPr lang="ro-RO" sz="2800" dirty="0"/>
              <a:t>Coroziunea </a:t>
            </a:r>
            <a:r>
              <a:rPr lang="ro-RO" sz="2800" dirty="0" smtClean="0"/>
              <a:t>reprezintă </a:t>
            </a:r>
            <a:r>
              <a:rPr lang="ro-RO" sz="2800" dirty="0"/>
              <a:t>distrugerea </a:t>
            </a:r>
            <a:r>
              <a:rPr lang="ro-RO" sz="2800" dirty="0" smtClean="0"/>
              <a:t>suprafeţelor </a:t>
            </a:r>
            <a:r>
              <a:rPr lang="ro-RO" sz="2800" dirty="0"/>
              <a:t>metalice prin </a:t>
            </a:r>
            <a:r>
              <a:rPr lang="ro-RO" sz="2800" dirty="0" smtClean="0"/>
              <a:t>interacţiunea </a:t>
            </a:r>
            <a:r>
              <a:rPr lang="ro-RO" sz="2800" dirty="0"/>
              <a:t>acestora cu mediul.</a:t>
            </a:r>
            <a:r>
              <a:rPr lang="ro-RO" sz="2800" b="1" dirty="0"/>
              <a:t>  </a:t>
            </a:r>
            <a:r>
              <a:rPr lang="ro-RO" sz="2800" dirty="0" smtClean="0"/>
              <a:t>Noţiunea </a:t>
            </a:r>
            <a:r>
              <a:rPr lang="ro-RO" sz="2800" dirty="0"/>
              <a:t>de coroziune include toate procesele chimice si electrochimice care au drept rezultat degradarea </a:t>
            </a:r>
            <a:r>
              <a:rPr lang="ro-RO" sz="2800" dirty="0" smtClean="0"/>
              <a:t>spontană şi continuă </a:t>
            </a:r>
            <a:r>
              <a:rPr lang="ro-RO" sz="2800" dirty="0"/>
              <a:t>a </a:t>
            </a:r>
            <a:r>
              <a:rPr lang="ro-RO" sz="2800" dirty="0" smtClean="0"/>
              <a:t>suprafeţelor </a:t>
            </a:r>
            <a:r>
              <a:rPr lang="ro-RO" sz="2800" dirty="0"/>
              <a:t>metalelor </a:t>
            </a:r>
            <a:r>
              <a:rPr lang="ro-RO" sz="2800" dirty="0" smtClean="0"/>
              <a:t>şi </a:t>
            </a:r>
            <a:r>
              <a:rPr lang="ro-RO" sz="2800" dirty="0"/>
              <a:t>aliajelor.</a:t>
            </a:r>
            <a:br>
              <a:rPr lang="ro-RO" sz="2800" dirty="0"/>
            </a:br>
            <a:r>
              <a:rPr lang="ro-RO" sz="2000" b="1" dirty="0" smtClean="0">
                <a:solidFill>
                  <a:srgbClr val="000099"/>
                </a:solidFill>
              </a:rPr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6776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</a:rPr>
              <a:t>FORMELE COROZIUNII</a:t>
            </a:r>
            <a:endParaRPr lang="ro-RO" sz="28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066800" y="4204855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b="1" dirty="0" smtClean="0"/>
              <a:t>Coroziune uniformă</a:t>
            </a:r>
          </a:p>
          <a:p>
            <a:pPr algn="just"/>
            <a:endParaRPr lang="ro-RO" sz="1400" b="1" dirty="0">
              <a:solidFill>
                <a:srgbClr val="000099"/>
              </a:solidFill>
            </a:endParaRPr>
          </a:p>
          <a:p>
            <a:pPr algn="just"/>
            <a:r>
              <a:rPr lang="en-US" sz="2000" b="1" dirty="0" err="1" smtClean="0">
                <a:solidFill>
                  <a:srgbClr val="000099"/>
                </a:solidFill>
              </a:rPr>
              <a:t>Defini</a:t>
            </a:r>
            <a:r>
              <a:rPr lang="ro-RO" sz="2000" b="1" dirty="0" smtClean="0">
                <a:solidFill>
                  <a:srgbClr val="000099"/>
                </a:solidFill>
              </a:rPr>
              <a:t>ţie: </a:t>
            </a:r>
            <a:r>
              <a:rPr lang="ro-RO" sz="2000" dirty="0"/>
              <a:t>Coroziunea </a:t>
            </a:r>
            <a:r>
              <a:rPr lang="ro-RO" sz="2000" dirty="0" smtClean="0"/>
              <a:t>uniformă </a:t>
            </a:r>
            <a:r>
              <a:rPr lang="ro-RO" sz="2000" dirty="0"/>
              <a:t>apare atunci </a:t>
            </a:r>
            <a:r>
              <a:rPr lang="ro-RO" sz="2000" dirty="0" smtClean="0"/>
              <a:t>când </a:t>
            </a:r>
            <a:r>
              <a:rPr lang="ro-RO" sz="2000" dirty="0"/>
              <a:t>metalul este expus pe </a:t>
            </a:r>
            <a:r>
              <a:rPr lang="ro-RO" sz="2000" dirty="0" smtClean="0"/>
              <a:t>toată suprafaţa sa.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5" name="Picture 1" descr="http://www.rasfoiesc.com/files/fizica/378_poze/image001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6950" y="1219200"/>
            <a:ext cx="45910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214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</a:rPr>
              <a:t>FORMELE COROZIUNII</a:t>
            </a:r>
            <a:endParaRPr lang="ro-RO" sz="28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066800" y="4204855"/>
            <a:ext cx="7162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b="1" dirty="0" smtClean="0">
                <a:solidFill>
                  <a:srgbClr val="000000"/>
                </a:solidFill>
              </a:rPr>
              <a:t>Coroziune </a:t>
            </a:r>
            <a:r>
              <a:rPr lang="ro-RO" b="1" dirty="0" smtClean="0"/>
              <a:t>galvanică</a:t>
            </a:r>
            <a:endParaRPr lang="ro-RO" b="1" dirty="0" smtClean="0">
              <a:solidFill>
                <a:srgbClr val="000000"/>
              </a:solidFill>
            </a:endParaRPr>
          </a:p>
          <a:p>
            <a:pPr algn="just"/>
            <a:endParaRPr lang="ro-RO" sz="1400" b="1" dirty="0">
              <a:solidFill>
                <a:srgbClr val="000099"/>
              </a:solidFill>
            </a:endParaRPr>
          </a:p>
          <a:p>
            <a:pPr algn="just"/>
            <a:r>
              <a:rPr lang="en-US" sz="2000" b="1" dirty="0" err="1" smtClean="0">
                <a:solidFill>
                  <a:srgbClr val="000099"/>
                </a:solidFill>
              </a:rPr>
              <a:t>Defini</a:t>
            </a:r>
            <a:r>
              <a:rPr lang="ro-RO" sz="2000" b="1" dirty="0" smtClean="0">
                <a:solidFill>
                  <a:srgbClr val="000099"/>
                </a:solidFill>
              </a:rPr>
              <a:t>ţie: </a:t>
            </a:r>
            <a:r>
              <a:rPr lang="ro-RO" sz="2000" dirty="0" smtClean="0"/>
              <a:t>Coroziunea </a:t>
            </a:r>
            <a:r>
              <a:rPr lang="ro-RO" sz="2000" dirty="0" smtClean="0"/>
              <a:t>galvanică </a:t>
            </a:r>
            <a:r>
              <a:rPr lang="ro-RO" sz="2000" dirty="0"/>
              <a:t>este </a:t>
            </a:r>
            <a:r>
              <a:rPr lang="ro-RO" sz="2000" dirty="0" smtClean="0"/>
              <a:t>cauzată </a:t>
            </a:r>
            <a:r>
              <a:rPr lang="ro-RO" sz="2000" dirty="0"/>
              <a:t>sau </a:t>
            </a:r>
            <a:r>
              <a:rPr lang="ro-RO" sz="2000" dirty="0" smtClean="0"/>
              <a:t>accelerată </a:t>
            </a:r>
            <a:r>
              <a:rPr lang="ro-RO" sz="2000" dirty="0"/>
              <a:t>de trecerea curentului electric prin </a:t>
            </a:r>
            <a:r>
              <a:rPr lang="ro-RO" sz="2000" dirty="0" smtClean="0"/>
              <a:t>două </a:t>
            </a:r>
            <a:r>
              <a:rPr lang="ro-RO" sz="2000" dirty="0"/>
              <a:t>sau mai multe metale diferite aflate </a:t>
            </a:r>
            <a:r>
              <a:rPr lang="ro-RO" sz="2000" dirty="0" smtClean="0"/>
              <a:t>într-un </a:t>
            </a:r>
            <a:r>
              <a:rPr lang="ro-RO" sz="2000" dirty="0"/>
              <a:t>electrolit.</a:t>
            </a:r>
            <a:endParaRPr lang="en-US" sz="2000" dirty="0"/>
          </a:p>
          <a:p>
            <a:pPr algn="just"/>
            <a:endParaRPr lang="ro-RO" sz="2000" dirty="0" smtClean="0">
              <a:solidFill>
                <a:srgbClr val="000000"/>
              </a:solidFill>
            </a:endParaRPr>
          </a:p>
          <a:p>
            <a:pPr algn="just"/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6" name="Picture 2" descr="http://www.rasfoiesc.com/files/fizica/378_poze/image00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4700" y="1295400"/>
            <a:ext cx="26670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3607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</a:rPr>
              <a:t>FORMELE COROZIUNII</a:t>
            </a:r>
            <a:endParaRPr lang="ro-RO" sz="28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066800" y="4204855"/>
            <a:ext cx="716280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b="1" dirty="0" smtClean="0">
                <a:solidFill>
                  <a:srgbClr val="000000"/>
                </a:solidFill>
              </a:rPr>
              <a:t>Coroziune în puncte</a:t>
            </a:r>
          </a:p>
          <a:p>
            <a:pPr algn="just"/>
            <a:endParaRPr lang="ro-RO" sz="1400" b="1" dirty="0">
              <a:solidFill>
                <a:srgbClr val="000099"/>
              </a:solidFill>
            </a:endParaRPr>
          </a:p>
          <a:p>
            <a:pPr algn="just"/>
            <a:r>
              <a:rPr lang="ro-RO" dirty="0" smtClean="0"/>
              <a:t>	Un </a:t>
            </a:r>
            <a:r>
              <a:rPr lang="ro-RO" dirty="0"/>
              <a:t>mecanism al acestui tip de coroziune este distrugerea </a:t>
            </a:r>
            <a:r>
              <a:rPr lang="ro-RO" dirty="0" smtClean="0"/>
              <a:t>locală </a:t>
            </a:r>
            <a:r>
              <a:rPr lang="ro-RO" dirty="0"/>
              <a:t>a filmului de </a:t>
            </a:r>
            <a:r>
              <a:rPr lang="ro-RO" dirty="0" err="1"/>
              <a:t>pasivare</a:t>
            </a:r>
            <a:r>
              <a:rPr lang="ro-RO" dirty="0"/>
              <a:t>. </a:t>
            </a:r>
            <a:r>
              <a:rPr lang="ro-RO" dirty="0" smtClean="0"/>
              <a:t>Atât </a:t>
            </a:r>
            <a:r>
              <a:rPr lang="ro-RO" dirty="0"/>
              <a:t>la </a:t>
            </a:r>
            <a:r>
              <a:rPr lang="ro-RO" dirty="0" smtClean="0"/>
              <a:t>oţelul </a:t>
            </a:r>
            <a:r>
              <a:rPr lang="ro-RO" dirty="0"/>
              <a:t>inoxidabil </a:t>
            </a:r>
            <a:r>
              <a:rPr lang="ro-RO" dirty="0" smtClean="0"/>
              <a:t>cât şi </a:t>
            </a:r>
            <a:r>
              <a:rPr lang="ro-RO" dirty="0"/>
              <a:t>la aliajele de aluminiu, metalele sunt acoperite de un film de oxizi care </a:t>
            </a:r>
            <a:r>
              <a:rPr lang="ro-RO" dirty="0" smtClean="0"/>
              <a:t>protejează </a:t>
            </a:r>
            <a:r>
              <a:rPr lang="ro-RO" dirty="0"/>
              <a:t>materialul printr-o </a:t>
            </a:r>
            <a:r>
              <a:rPr lang="ro-RO" dirty="0" smtClean="0"/>
              <a:t>mulţime </a:t>
            </a:r>
            <a:r>
              <a:rPr lang="ro-RO" dirty="0"/>
              <a:t>de medii corozive. </a:t>
            </a:r>
            <a:r>
              <a:rPr lang="ro-RO" dirty="0" smtClean="0"/>
              <a:t>În </a:t>
            </a:r>
            <a:r>
              <a:rPr lang="ro-RO" dirty="0"/>
              <a:t>mediul marin, acest film </a:t>
            </a:r>
            <a:r>
              <a:rPr lang="ro-RO" dirty="0" smtClean="0"/>
              <a:t>cedează şi </a:t>
            </a:r>
            <a:r>
              <a:rPr lang="ro-RO" dirty="0"/>
              <a:t>nu se </a:t>
            </a:r>
            <a:r>
              <a:rPr lang="ro-RO" dirty="0" err="1" smtClean="0"/>
              <a:t>autoreface</a:t>
            </a:r>
            <a:r>
              <a:rPr lang="ro-RO" dirty="0" smtClean="0"/>
              <a:t>.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http://www.rasfoiesc.com/files/fizica/378_poze/image00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5570" y="1143000"/>
            <a:ext cx="3076575" cy="296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3184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</a:rPr>
              <a:t>FORMELE COROZIUNII</a:t>
            </a:r>
            <a:endParaRPr lang="ro-RO" sz="28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066800" y="4204855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b="1" dirty="0" smtClean="0">
                <a:solidFill>
                  <a:schemeClr val="accent4">
                    <a:lumMod val="10000"/>
                  </a:schemeClr>
                </a:solidFill>
              </a:rPr>
              <a:t>Coroziune în puncte în </a:t>
            </a:r>
            <a:r>
              <a:rPr lang="ro-RO" b="1" dirty="0">
                <a:solidFill>
                  <a:schemeClr val="accent4">
                    <a:lumMod val="10000"/>
                  </a:schemeClr>
                </a:solidFill>
              </a:rPr>
              <a:t>medii bogate </a:t>
            </a:r>
            <a:r>
              <a:rPr lang="ro-RO" b="1" dirty="0" smtClean="0">
                <a:solidFill>
                  <a:schemeClr val="accent4">
                    <a:lumMod val="10000"/>
                  </a:schemeClr>
                </a:solidFill>
              </a:rPr>
              <a:t>în </a:t>
            </a:r>
            <a:r>
              <a:rPr lang="ro-RO" b="1" dirty="0">
                <a:solidFill>
                  <a:schemeClr val="accent4">
                    <a:lumMod val="10000"/>
                  </a:schemeClr>
                </a:solidFill>
              </a:rPr>
              <a:t>CO</a:t>
            </a:r>
            <a:r>
              <a:rPr lang="ro-RO" b="1" baseline="-25000" dirty="0">
                <a:solidFill>
                  <a:schemeClr val="accent4">
                    <a:lumMod val="10000"/>
                  </a:schemeClr>
                </a:solidFill>
              </a:rPr>
              <a:t>2</a:t>
            </a:r>
            <a:r>
              <a:rPr lang="ro-RO" b="1" dirty="0">
                <a:solidFill>
                  <a:schemeClr val="accent4">
                    <a:lumMod val="10000"/>
                  </a:schemeClr>
                </a:solidFill>
              </a:rPr>
              <a:t> </a:t>
            </a:r>
            <a:r>
              <a:rPr lang="ro-RO" b="1" dirty="0" err="1" smtClean="0">
                <a:solidFill>
                  <a:schemeClr val="accent4">
                    <a:lumMod val="10000"/>
                  </a:schemeClr>
                </a:solidFill>
              </a:rPr>
              <a:t>şi</a:t>
            </a:r>
            <a:r>
              <a:rPr lang="ro-RO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o-RO" b="1" dirty="0" smtClean="0">
                <a:solidFill>
                  <a:schemeClr val="accent4">
                    <a:lumMod val="10000"/>
                  </a:schemeClr>
                </a:solidFill>
              </a:rPr>
              <a:t>H</a:t>
            </a:r>
            <a:r>
              <a:rPr lang="ro-RO" b="1" baseline="-25000" dirty="0" smtClean="0">
                <a:solidFill>
                  <a:schemeClr val="accent4">
                    <a:lumMod val="10000"/>
                  </a:schemeClr>
                </a:solidFill>
              </a:rPr>
              <a:t>2</a:t>
            </a:r>
            <a:r>
              <a:rPr lang="ro-RO" b="1" dirty="0" smtClean="0">
                <a:solidFill>
                  <a:schemeClr val="accent4">
                    <a:lumMod val="10000"/>
                  </a:schemeClr>
                </a:solidFill>
              </a:rPr>
              <a:t>S</a:t>
            </a:r>
            <a:r>
              <a:rPr lang="ro-RO" dirty="0" smtClean="0">
                <a:solidFill>
                  <a:srgbClr val="000000"/>
                </a:solidFill>
              </a:rPr>
              <a:t>	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" name="Picture 7" descr="http://www.rasfoiesc.com/files/fizica/378_poze/image01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1107" y="1447799"/>
            <a:ext cx="5934075" cy="2757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185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</a:rPr>
              <a:t>FORMELE COROZIUNII</a:t>
            </a:r>
            <a:endParaRPr lang="ro-RO" sz="28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066800" y="4204855"/>
            <a:ext cx="7162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b="1" dirty="0" smtClean="0">
                <a:solidFill>
                  <a:srgbClr val="000000"/>
                </a:solidFill>
              </a:rPr>
              <a:t>Coroziune prin eroziune</a:t>
            </a:r>
          </a:p>
          <a:p>
            <a:pPr algn="ctr"/>
            <a:endParaRPr lang="ro-RO" b="1" dirty="0">
              <a:solidFill>
                <a:srgbClr val="000000"/>
              </a:solidFill>
            </a:endParaRPr>
          </a:p>
          <a:p>
            <a:pPr algn="ctr"/>
            <a:endParaRPr lang="ro-RO" b="1" dirty="0" smtClean="0">
              <a:solidFill>
                <a:srgbClr val="000000"/>
              </a:solidFill>
            </a:endParaRPr>
          </a:p>
          <a:p>
            <a:pPr algn="just"/>
            <a:r>
              <a:rPr lang="ro-RO" b="1" dirty="0" err="1" smtClean="0"/>
              <a:t>Definiţie</a:t>
            </a:r>
            <a:r>
              <a:rPr lang="ro-RO" b="1" dirty="0"/>
              <a:t>. </a:t>
            </a:r>
            <a:r>
              <a:rPr lang="ro-RO" dirty="0"/>
              <a:t>Coroziunea </a:t>
            </a:r>
            <a:r>
              <a:rPr lang="ro-RO" dirty="0" smtClean="0"/>
              <a:t>accelerată </a:t>
            </a:r>
            <a:r>
              <a:rPr lang="ro-RO" dirty="0"/>
              <a:t>de viteza mare a unui fluid sau de </a:t>
            </a:r>
            <a:r>
              <a:rPr lang="ro-RO" dirty="0" smtClean="0"/>
              <a:t>impurităţile </a:t>
            </a:r>
            <a:r>
              <a:rPr lang="ro-RO" dirty="0"/>
              <a:t>dintr-un fluid, este </a:t>
            </a:r>
            <a:r>
              <a:rPr lang="ro-RO" dirty="0" smtClean="0"/>
              <a:t>cunoscută </a:t>
            </a:r>
            <a:r>
              <a:rPr lang="ro-RO" dirty="0"/>
              <a:t>sub numele de coroziune prin eroziune.</a:t>
            </a:r>
            <a:r>
              <a:rPr lang="ro-RO" dirty="0" smtClean="0">
                <a:solidFill>
                  <a:srgbClr val="000000"/>
                </a:solidFill>
              </a:rPr>
              <a:t>	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12" descr="http://www.rasfoiesc.com/files/fizica/378_poze/image0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5575" y="1471180"/>
            <a:ext cx="39052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4141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</a:rPr>
              <a:t>FORMELE COROZIUNII</a:t>
            </a:r>
            <a:endParaRPr lang="ro-RO" sz="28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066800" y="4204855"/>
            <a:ext cx="7162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b="1" dirty="0" smtClean="0">
                <a:solidFill>
                  <a:srgbClr val="000000"/>
                </a:solidFill>
              </a:rPr>
              <a:t>Coroziune prin eroziune</a:t>
            </a:r>
          </a:p>
          <a:p>
            <a:pPr algn="ctr"/>
            <a:endParaRPr lang="ro-RO" b="1" dirty="0">
              <a:solidFill>
                <a:srgbClr val="000000"/>
              </a:solidFill>
            </a:endParaRPr>
          </a:p>
          <a:p>
            <a:pPr algn="ctr"/>
            <a:endParaRPr lang="ro-RO" b="1" dirty="0" smtClean="0">
              <a:solidFill>
                <a:srgbClr val="000000"/>
              </a:solidFill>
            </a:endParaRPr>
          </a:p>
          <a:p>
            <a:pPr algn="just"/>
            <a:r>
              <a:rPr lang="ro-RO" b="1" dirty="0" err="1" smtClean="0">
                <a:solidFill>
                  <a:srgbClr val="000000"/>
                </a:solidFill>
              </a:rPr>
              <a:t>Definiţie</a:t>
            </a:r>
            <a:r>
              <a:rPr lang="ro-RO" b="1" dirty="0">
                <a:solidFill>
                  <a:srgbClr val="000000"/>
                </a:solidFill>
              </a:rPr>
              <a:t>. </a:t>
            </a:r>
            <a:r>
              <a:rPr lang="ro-RO" dirty="0">
                <a:solidFill>
                  <a:srgbClr val="000000"/>
                </a:solidFill>
              </a:rPr>
              <a:t>Coroziunea </a:t>
            </a:r>
            <a:r>
              <a:rPr lang="ro-RO" dirty="0" smtClean="0">
                <a:solidFill>
                  <a:srgbClr val="000000"/>
                </a:solidFill>
              </a:rPr>
              <a:t>accelerată </a:t>
            </a:r>
            <a:r>
              <a:rPr lang="ro-RO" dirty="0">
                <a:solidFill>
                  <a:srgbClr val="000000"/>
                </a:solidFill>
              </a:rPr>
              <a:t>de viteza mare a unui fluid sau de </a:t>
            </a:r>
            <a:r>
              <a:rPr lang="ro-RO" dirty="0" smtClean="0">
                <a:solidFill>
                  <a:srgbClr val="000000"/>
                </a:solidFill>
              </a:rPr>
              <a:t>impurităţile </a:t>
            </a:r>
            <a:r>
              <a:rPr lang="ro-RO" dirty="0">
                <a:solidFill>
                  <a:srgbClr val="000000"/>
                </a:solidFill>
              </a:rPr>
              <a:t>dintr-un fluid, este </a:t>
            </a:r>
            <a:r>
              <a:rPr lang="ro-RO" dirty="0" smtClean="0">
                <a:solidFill>
                  <a:srgbClr val="000000"/>
                </a:solidFill>
              </a:rPr>
              <a:t>cunoscută </a:t>
            </a:r>
            <a:r>
              <a:rPr lang="ro-RO" dirty="0">
                <a:solidFill>
                  <a:srgbClr val="000000"/>
                </a:solidFill>
              </a:rPr>
              <a:t>sub numele de coroziune prin eroziune.</a:t>
            </a:r>
            <a:r>
              <a:rPr lang="ro-RO" dirty="0" smtClean="0">
                <a:solidFill>
                  <a:srgbClr val="000000"/>
                </a:solidFill>
              </a:rPr>
              <a:t>	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12" descr="http://www.rasfoiesc.com/files/fizica/378_poze/image0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5575" y="1471180"/>
            <a:ext cx="39052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5788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</a:rPr>
              <a:t>FORMELE COROZIUNII</a:t>
            </a:r>
            <a:endParaRPr lang="ro-RO" sz="2800" b="1" dirty="0">
              <a:solidFill>
                <a:schemeClr val="tx1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066800" y="4927661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b="1" dirty="0" smtClean="0"/>
              <a:t>Coroziunea </a:t>
            </a:r>
            <a:r>
              <a:rPr lang="ro-RO" b="1" dirty="0"/>
              <a:t>unei zone afectate </a:t>
            </a:r>
            <a:r>
              <a:rPr lang="ro-RO" b="1" dirty="0" smtClean="0"/>
              <a:t>de căldură </a:t>
            </a:r>
            <a:r>
              <a:rPr lang="ro-RO" dirty="0" smtClean="0"/>
              <a:t>(de-a lungul unei linii de sudură)</a:t>
            </a:r>
            <a:endParaRPr lang="ro-RO" dirty="0" smtClean="0">
              <a:solidFill>
                <a:srgbClr val="000000"/>
              </a:solidFill>
            </a:endParaRPr>
          </a:p>
        </p:txBody>
      </p:sp>
      <p:pic>
        <p:nvPicPr>
          <p:cNvPr id="6" name="Picture 23" descr="http://www.rasfoiesc.com/files/fizica/378_poze/image035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6108" y="1371600"/>
            <a:ext cx="49053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0815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 implicit">
  <a:themeElements>
    <a:clrScheme name="Model implicit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Model implici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 implic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Model implicit">
  <a:themeElements>
    <a:clrScheme name="Model implicit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Model implici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 implic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Model implicit">
  <a:themeElements>
    <a:clrScheme name="Model implicit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Model implici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 implic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Model implicit">
  <a:themeElements>
    <a:clrScheme name="Model implicit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Model implici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 implic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8_Model implicit">
  <a:themeElements>
    <a:clrScheme name="Model implicit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Model implici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 implic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9_Model implicit">
  <a:themeElements>
    <a:clrScheme name="Model implicit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Model implici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 implic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144</Words>
  <Application>Microsoft Office PowerPoint</Application>
  <PresentationFormat>Expunere pe ecran (4:3)</PresentationFormat>
  <Paragraphs>33</Paragraphs>
  <Slides>11</Slides>
  <Notes>0</Notes>
  <HiddenSlides>0</HiddenSlides>
  <MMClips>0</MMClips>
  <ScaleCrop>false</ScaleCrop>
  <HeadingPairs>
    <vt:vector size="6" baseType="variant">
      <vt:variant>
        <vt:lpstr>Fonturi utilizate</vt:lpstr>
      </vt:variant>
      <vt:variant>
        <vt:i4>1</vt:i4>
      </vt:variant>
      <vt:variant>
        <vt:lpstr>Temă</vt:lpstr>
      </vt:variant>
      <vt:variant>
        <vt:i4>6</vt:i4>
      </vt:variant>
      <vt:variant>
        <vt:lpstr>Titluri diapozitive</vt:lpstr>
      </vt:variant>
      <vt:variant>
        <vt:i4>11</vt:i4>
      </vt:variant>
    </vt:vector>
  </HeadingPairs>
  <TitlesOfParts>
    <vt:vector size="18" baseType="lpstr">
      <vt:lpstr>Arial</vt:lpstr>
      <vt:lpstr>Model implicit</vt:lpstr>
      <vt:lpstr>5_Model implicit</vt:lpstr>
      <vt:lpstr>6_Model implicit</vt:lpstr>
      <vt:lpstr>7_Model implicit</vt:lpstr>
      <vt:lpstr>8_Model implicit</vt:lpstr>
      <vt:lpstr>9_Model implicit</vt:lpstr>
      <vt:lpstr>   COROZIUNEA METALELOR    prof. ing. SILVIA VULC</vt:lpstr>
      <vt:lpstr>COROZIUNEA METALELOR</vt:lpstr>
      <vt:lpstr>FORMELE COROZIUNII</vt:lpstr>
      <vt:lpstr>FORMELE COROZIUNII</vt:lpstr>
      <vt:lpstr>FORMELE COROZIUNII</vt:lpstr>
      <vt:lpstr>FORMELE COROZIUNII</vt:lpstr>
      <vt:lpstr>FORMELE COROZIUNII</vt:lpstr>
      <vt:lpstr>FORMELE COROZIUNII</vt:lpstr>
      <vt:lpstr>FORMELE COROZIUNII</vt:lpstr>
      <vt:lpstr>FORMELE COROZIUNII</vt:lpstr>
      <vt:lpstr>FORMELE COROZIUNII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Monica</dc:creator>
  <cp:lastModifiedBy>user</cp:lastModifiedBy>
  <cp:revision>40</cp:revision>
  <cp:lastPrinted>1601-01-01T00:00:00Z</cp:lastPrinted>
  <dcterms:created xsi:type="dcterms:W3CDTF">2011-03-18T08:50:52Z</dcterms:created>
  <dcterms:modified xsi:type="dcterms:W3CDTF">2017-06-19T08:20:17Z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