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6" r:id="rId10"/>
    <p:sldId id="300" r:id="rId11"/>
    <p:sldId id="289" r:id="rId12"/>
    <p:sldId id="288" r:id="rId13"/>
    <p:sldId id="28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590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73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AEE13-A322-4E41-BB31-9154DD4F28F3}" type="datetimeFigureOut">
              <a:rPr lang="ro-RO" smtClean="0"/>
              <a:t>29.05.2018</a:t>
            </a:fld>
            <a:endParaRPr lang="ro-RO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3E30C-9982-4A24-B355-4BA867FAD45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58195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 smtClean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3E30C-9982-4A24-B355-4BA867FAD451}" type="slidenum">
              <a:rPr lang="ro-RO" smtClean="0"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86008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u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BD409-174E-41A2-B8CD-0C63E9BDE078}" type="datetime1">
              <a:rPr lang="en-US" smtClean="0"/>
              <a:t>5/29/2018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58977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u și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BD409-174E-41A2-B8CD-0C63E9BDE078}" type="datetime1">
              <a:rPr lang="en-US" smtClean="0"/>
              <a:t>5/29/2018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516807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BD409-174E-41A2-B8CD-0C63E9BDE078}" type="datetime1">
              <a:rPr lang="en-US" smtClean="0"/>
              <a:t>5/29/2018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79508433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de vizit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BD409-174E-41A2-B8CD-0C63E9BDE078}" type="datetime1">
              <a:rPr lang="en-US" smtClean="0"/>
              <a:t>5/29/2018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038628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carte de vizit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BD409-174E-41A2-B8CD-0C63E9BDE078}" type="datetime1">
              <a:rPr lang="en-US" smtClean="0"/>
              <a:t>5/29/2018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4402702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evărat sau f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BD409-174E-41A2-B8CD-0C63E9BDE078}" type="datetime1">
              <a:rPr lang="en-US" smtClean="0"/>
              <a:t>5/29/2018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073254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575DB-BC9C-49B3-B4E0-B31C75679C75}" type="datetime1">
              <a:rPr lang="en-US" smtClean="0"/>
              <a:t>5/29/2018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97907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A969A-ECEA-4036-9211-5D07BDF44E12}" type="datetime1">
              <a:rPr lang="en-US" smtClean="0"/>
              <a:t>5/29/2018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295097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928F1-460B-4592-BE48-F147AB74912D}" type="datetime1">
              <a:rPr lang="en-US" smtClean="0"/>
              <a:t>5/29/2018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880193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C2F35-D09A-4247-9100-5BAF07AF146C}" type="datetime1">
              <a:rPr lang="en-US" smtClean="0"/>
              <a:t>5/29/2018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03437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1F14-5438-4207-B82C-70629B1DDAA4}" type="datetime1">
              <a:rPr lang="en-US" smtClean="0"/>
              <a:t>5/29/2018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97923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D373-7AE9-43BE-90D8-6E0DFEEB030B}" type="datetime1">
              <a:rPr lang="en-US" smtClean="0"/>
              <a:t>5/29/2018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405256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010FB-919F-4B54-A641-17EF06BA2AFD}" type="datetime1">
              <a:rPr lang="en-US" smtClean="0"/>
              <a:t>5/29/2018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502666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D93DF-3561-42B0-A2BF-76BA1061DF17}" type="datetime1">
              <a:rPr lang="en-US" smtClean="0"/>
              <a:t>5/29/2018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137003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54B2F-0687-423B-B139-132AA08AF98D}" type="datetime1">
              <a:rPr lang="en-US" smtClean="0"/>
              <a:t>5/29/2018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80443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DF9-8F96-4F33-9144-59EBE0E9F9FA}" type="datetime1">
              <a:rPr lang="en-US" smtClean="0"/>
              <a:t>5/29/2018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522969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BD409-174E-41A2-B8CD-0C63E9BDE078}" type="datetime1">
              <a:rPr lang="en-US" smtClean="0"/>
              <a:t>5/29/2018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14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ransition spd="slow">
    <p:push dir="u"/>
    <p:sndAc>
      <p:stSnd>
        <p:snd r:embed="rId18" name="cashreg.wav"/>
      </p:stSnd>
    </p:sndAc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1676400" y="838200"/>
            <a:ext cx="6600451" cy="2262781"/>
          </a:xfrm>
        </p:spPr>
        <p:txBody>
          <a:bodyPr>
            <a:normAutofit fontScale="90000"/>
          </a:bodyPr>
          <a:lstStyle/>
          <a:p>
            <a:r>
              <a:rPr lang="ro-RO" sz="48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M1 – REPREZENTAREA PIESELOR MECANICE</a:t>
            </a:r>
            <a:endParaRPr lang="ro-RO" sz="48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8534400" cy="2057400"/>
          </a:xfrm>
        </p:spPr>
        <p:txBody>
          <a:bodyPr>
            <a:normAutofit/>
          </a:bodyPr>
          <a:lstStyle/>
          <a:p>
            <a:r>
              <a:rPr lang="ro-RO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COTAREA</a:t>
            </a:r>
            <a:r>
              <a:rPr lang="ro-RO" sz="2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ELEMENTELE COT</a:t>
            </a:r>
            <a:r>
              <a:rPr lang="ro-RO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ĂRII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28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</a:t>
            </a:r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Prof. </a:t>
            </a:r>
            <a:r>
              <a:rPr lang="en-US" sz="20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FLORINA DUMITRESCU</a:t>
            </a:r>
          </a:p>
          <a:p>
            <a:endParaRPr lang="ro-RO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39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  <p:sndAc>
          <p:stSnd>
            <p:snd r:embed="rId3" name="cashreg.wav"/>
          </p:stSnd>
        </p:sndAc>
      </p:transition>
    </mc:Choice>
    <mc:Fallback xmlns="">
      <p:transition spd="slow">
        <p:push dir="u"/>
        <p:sndAc>
          <p:stSnd>
            <p:snd r:embed="rId4" name="cashre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Liniile de cotă</a:t>
            </a:r>
          </a:p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endParaRPr kumimoji="0" lang="ro-RO" altLang="ro-RO" sz="24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47800"/>
            <a:ext cx="7016135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908998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Liniile de indicaţie</a:t>
            </a:r>
          </a:p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endParaRPr kumimoji="0" lang="ro-RO" altLang="ro-RO" sz="24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44000" y="1260000"/>
            <a:ext cx="892380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vi-VN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Liniile de indicaţie servesc fie la scrierea cotelor dacă spaţiul nu permite plasarea textului în poziţia sa de bază, fie la cotarea convenţională a grosimii, în această a doua situaţie, săgeata fiind înlocuită prin punct îngroşat</a:t>
            </a:r>
            <a:r>
              <a:rPr lang="vi-VN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o-RO" altLang="ro-RO" sz="2600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buClr>
                <a:srgbClr val="00B0F0"/>
              </a:buClr>
            </a:pPr>
            <a:endParaRPr lang="vi-VN" altLang="ro-RO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3276000"/>
            <a:ext cx="8064549" cy="31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908998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Cota (Valoarea dimensiunii)</a:t>
            </a:r>
          </a:p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endParaRPr kumimoji="0" lang="ro-RO" altLang="ro-RO" sz="24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44000" y="1260000"/>
            <a:ext cx="8923800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vi-VN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Valoarea dimensiunii este un text scris cu cifre arabe, căruia i se pot ataşa, în funcţie de necesităţi, sufixe sau </a:t>
            </a:r>
            <a:r>
              <a:rPr lang="vi-VN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prefixe</a:t>
            </a:r>
            <a:r>
              <a:rPr lang="ro-RO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 eaLnBrk="1" hangingPunct="1">
              <a:buClr>
                <a:srgbClr val="00B0F0"/>
              </a:buClr>
            </a:pPr>
            <a:endParaRPr lang="vi-VN" altLang="ro-RO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2483999"/>
            <a:ext cx="8030149" cy="3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908998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Cota (Valoarea dimensiunii)</a:t>
            </a:r>
          </a:p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endParaRPr kumimoji="0" lang="ro-RO" altLang="ro-RO" sz="24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1260000"/>
            <a:ext cx="8927548" cy="49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908998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762000"/>
            <a:ext cx="8991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Norme şi reguli de cotare</a:t>
            </a: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17525" y="1219200"/>
            <a:ext cx="8223250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ro-RO" altLang="ro-RO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Cotarea este operația prin care se indică pe desen toate dimensiunile necesare execuției și funcționării piesei.</a:t>
            </a:r>
          </a:p>
          <a:p>
            <a:pPr marL="0" indent="0" algn="just" eaLnBrk="1" hangingPunct="1">
              <a:buClr>
                <a:srgbClr val="00B0F0"/>
              </a:buClr>
            </a:pPr>
            <a:endParaRPr lang="ro-RO" altLang="ro-RO" sz="1600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ro-RO" altLang="ro-RO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Cotarea </a:t>
            </a:r>
            <a:r>
              <a:rPr lang="ro-RO" altLang="ro-RO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trebuie să determine cu precizie valorile dimensiunilor reale ale pieselor sau ansamblelor şi se efectuează conform </a:t>
            </a:r>
            <a:r>
              <a:rPr lang="ro-RO" altLang="ro-RO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SR </a:t>
            </a:r>
            <a:r>
              <a:rPr lang="ro-RO" altLang="ro-RO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ISO </a:t>
            </a:r>
            <a:r>
              <a:rPr lang="ro-RO" altLang="ro-RO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129:1994.</a:t>
            </a:r>
            <a:endParaRPr lang="ro-RO" altLang="ro-RO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endParaRPr lang="ro-RO" altLang="ro-RO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ro-RO" altLang="ro-RO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Aceste dimensiuni se înscriu pe desene cu abateri, impuse de condiţiile de execuţie şi de funcţionare a pieselor. </a:t>
            </a:r>
          </a:p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endParaRPr lang="ro-RO" altLang="ro-RO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ro-RO" altLang="ro-RO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Cotele se înscriu pe desene cu cifre arabe şi cu dimensiunea nominală prevăzută în standard, exprimate în </a:t>
            </a:r>
            <a:r>
              <a:rPr lang="ro-RO" altLang="ro-RO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milimetri.</a:t>
            </a:r>
            <a:endParaRPr lang="ro-RO" altLang="ro-RO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860466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Norme şi reguli de cotare</a:t>
            </a: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6200" y="2133600"/>
            <a:ext cx="89916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Clr>
                <a:srgbClr val="00B0F0"/>
              </a:buClr>
              <a:defRPr/>
            </a:pP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o-RO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Cotele se înscriu pe desen în două moduri ca dimensiuni:</a:t>
            </a:r>
          </a:p>
          <a:p>
            <a:pPr eaLnBrk="1" hangingPunct="1">
              <a:defRPr/>
            </a:pPr>
            <a:endParaRPr lang="ro-RO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5850" lvl="1" indent="-342900" algn="just" eaLnBrk="1" hangingPunct="1">
              <a:buClr>
                <a:srgbClr val="00B0F0"/>
              </a:buClr>
              <a:buFont typeface="Wingdings" pitchFamily="2" charset="2"/>
              <a:buChar char="§"/>
              <a:defRPr/>
            </a:pPr>
            <a:r>
              <a:rPr lang="ro-RO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nominale</a:t>
            </a:r>
            <a:r>
              <a:rPr lang="ro-RO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rezultate din calcul şi stabilite conform unor criterii funcţionale sau constructiv tehnologice a pieselor, se înscriu pe desenele de proiect sau de documentaţie tehnică;</a:t>
            </a:r>
          </a:p>
          <a:p>
            <a:pPr marL="1085850" lvl="1" indent="-342900" algn="just" eaLnBrk="1" hangingPunct="1">
              <a:buClr>
                <a:srgbClr val="00B0F0"/>
              </a:buClr>
              <a:buFont typeface="Wingdings" pitchFamily="2" charset="2"/>
              <a:buChar char="§"/>
              <a:defRPr/>
            </a:pPr>
            <a:endParaRPr lang="ro-RO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5850" lvl="1" indent="-342900" algn="just" eaLnBrk="1" hangingPunct="1">
              <a:buClr>
                <a:srgbClr val="00B0F0"/>
              </a:buClr>
              <a:buFont typeface="Wingdings" pitchFamily="2" charset="2"/>
              <a:buChar char="§"/>
              <a:defRPr/>
            </a:pPr>
            <a:r>
              <a:rPr lang="ro-RO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efective</a:t>
            </a:r>
            <a:r>
              <a:rPr lang="ro-RO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rezultate din măsurarea directă a pieselor se înscriu pe desenele de releveu.</a:t>
            </a:r>
          </a:p>
        </p:txBody>
      </p:sp>
    </p:spTree>
    <p:extLst>
      <p:ext uri="{BB962C8B-B14F-4D97-AF65-F5344CB8AC3E}">
        <p14:creationId xmlns:p14="http://schemas.microsoft.com/office/powerpoint/2010/main" val="386548125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Norme şi reguli de cotare</a:t>
            </a: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2400" y="1952625"/>
            <a:ext cx="88392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8585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eaLnBrk="1" hangingPunct="1">
              <a:buClr>
                <a:srgbClr val="00B0F0"/>
              </a:buClr>
            </a:pPr>
            <a:r>
              <a:rPr lang="ro-RO" altLang="ro-RO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o-RO" altLang="ro-RO" sz="28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Elementele </a:t>
            </a:r>
            <a:r>
              <a:rPr lang="ro-RO" altLang="ro-RO" sz="2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utilizate în cotare sunt</a:t>
            </a:r>
            <a:r>
              <a:rPr lang="ro-RO" altLang="ro-RO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buClr>
                <a:srgbClr val="00B0F0"/>
              </a:buClr>
              <a:buFont typeface="Wingdings" pitchFamily="2" charset="2"/>
              <a:buChar char="Ø"/>
            </a:pPr>
            <a:endParaRPr lang="ro-RO" altLang="ro-RO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rgbClr val="00B0F0"/>
              </a:buClr>
              <a:buFont typeface="Wingdings" pitchFamily="2" charset="2"/>
              <a:buChar char="§"/>
            </a:pPr>
            <a:r>
              <a:rPr lang="ro-RO" altLang="ro-RO" sz="28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linia </a:t>
            </a:r>
            <a:r>
              <a:rPr lang="ro-RO" altLang="ro-RO" sz="2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ajutătoare  </a:t>
            </a:r>
          </a:p>
          <a:p>
            <a:pPr lvl="1">
              <a:buClr>
                <a:srgbClr val="00B0F0"/>
              </a:buClr>
              <a:buFont typeface="Wingdings" pitchFamily="2" charset="2"/>
              <a:buChar char="§"/>
            </a:pPr>
            <a:r>
              <a:rPr lang="ro-RO" altLang="ro-RO" sz="2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linia de cotă </a:t>
            </a:r>
          </a:p>
          <a:p>
            <a:pPr lvl="1">
              <a:buClr>
                <a:srgbClr val="00B0F0"/>
              </a:buClr>
              <a:buFont typeface="Wingdings" pitchFamily="2" charset="2"/>
              <a:buChar char="§"/>
            </a:pPr>
            <a:r>
              <a:rPr lang="ro-RO" altLang="ro-RO" sz="2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linia de indicaţie </a:t>
            </a:r>
          </a:p>
          <a:p>
            <a:pPr lvl="1">
              <a:buClr>
                <a:srgbClr val="00B0F0"/>
              </a:buClr>
              <a:buFont typeface="Wingdings" pitchFamily="2" charset="2"/>
              <a:buChar char="§"/>
            </a:pPr>
            <a:r>
              <a:rPr lang="ro-RO" altLang="ro-RO" sz="2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extremităţile cotei</a:t>
            </a:r>
          </a:p>
          <a:p>
            <a:pPr lvl="1">
              <a:buClr>
                <a:srgbClr val="00B0F0"/>
              </a:buClr>
              <a:buFont typeface="Wingdings" pitchFamily="2" charset="2"/>
              <a:buChar char="§"/>
            </a:pPr>
            <a:r>
              <a:rPr lang="ro-RO" altLang="ro-RO" sz="2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o-RO" altLang="ro-RO" sz="28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ota (valoarea dimensiunii) </a:t>
            </a:r>
            <a:r>
              <a:rPr lang="ro-RO" altLang="ro-RO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o-RO" altLang="ro-RO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237803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Norme şi reguli de cotare</a:t>
            </a: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49" y="2168525"/>
            <a:ext cx="8136000" cy="356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237803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Liniile ajutătoare</a:t>
            </a:r>
          </a:p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endParaRPr kumimoji="0" lang="ro-RO" altLang="ro-RO" sz="2400" b="1" i="1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6200" y="1768475"/>
            <a:ext cx="8915400" cy="349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ro-RO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Liniile ajutătoare delimitează dimensiunea cotată fiind perpendiculare pe aceasta. Ele sunt trasate cu linie continuă subţire.</a:t>
            </a:r>
          </a:p>
          <a:p>
            <a:pPr algn="just" eaLnBrk="1" hangingPunct="1">
              <a:lnSpc>
                <a:spcPct val="110000"/>
              </a:lnSpc>
              <a:buClr>
                <a:srgbClr val="00B0F0"/>
              </a:buClr>
              <a:buFont typeface="Wingdings" pitchFamily="2" charset="2"/>
              <a:buChar char="Ø"/>
            </a:pPr>
            <a:r>
              <a:rPr lang="ro-RO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Dacă spaţiul nu permite trasarea lor perpendiculară pe dimensiunea cotată, liniile ajutătoare pot fi înclinate la un unghi de 60</a:t>
            </a:r>
            <a:r>
              <a:rPr lang="ro-RO" altLang="ro-RO" sz="2600" baseline="300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o-RO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dar cu păstrarea  paralelismului lor.</a:t>
            </a:r>
          </a:p>
          <a:p>
            <a:pPr algn="just" eaLnBrk="1" hangingPunct="1">
              <a:lnSpc>
                <a:spcPct val="110000"/>
              </a:lnSpc>
              <a:buClr>
                <a:srgbClr val="00B0F0"/>
              </a:buClr>
              <a:buFont typeface="Wingdings" pitchFamily="2" charset="2"/>
              <a:buChar char="Ø"/>
            </a:pPr>
            <a:r>
              <a:rPr lang="ro-RO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Conform standardului românesc de cotare, liniile ajutătoare depăşesc linia de cotă cu 2-3 mm.</a:t>
            </a:r>
          </a:p>
        </p:txBody>
      </p:sp>
    </p:spTree>
    <p:extLst>
      <p:ext uri="{BB962C8B-B14F-4D97-AF65-F5344CB8AC3E}">
        <p14:creationId xmlns:p14="http://schemas.microsoft.com/office/powerpoint/2010/main" val="2588033469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Liniile ajutătoare</a:t>
            </a:r>
          </a:p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endParaRPr kumimoji="0" lang="ro-RO" altLang="ro-RO" sz="2400" b="1" i="1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4" y="2457444"/>
            <a:ext cx="8532000" cy="285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586086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Liniile de cotă</a:t>
            </a:r>
          </a:p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endParaRPr kumimoji="0" lang="ro-RO" altLang="ro-RO" sz="24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6200" y="1557338"/>
            <a:ext cx="89916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ro-RO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Linia </a:t>
            </a:r>
            <a:r>
              <a:rPr lang="ro-RO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cotă este paralelă cu dimensiunea cotată sau suprapusă cu aceasta, fiind trasată cu linie continuă </a:t>
            </a:r>
            <a:r>
              <a:rPr lang="ro-RO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subţire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49" y="2850000"/>
            <a:ext cx="7222268" cy="34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586086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</a:rPr>
              <a:t>Cotarea în desenul tehnic</a:t>
            </a:r>
            <a:endParaRPr lang="ro-R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" y="838200"/>
            <a:ext cx="8915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ro-RO" altLang="ro-RO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Liniile de cotă</a:t>
            </a:r>
          </a:p>
          <a:p>
            <a:pPr marL="342900" marR="0" lvl="0" indent="-27305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76000"/>
              <a:buFontTx/>
              <a:buNone/>
              <a:tabLst/>
              <a:defRPr/>
            </a:pPr>
            <a:endParaRPr kumimoji="0" lang="ro-RO" altLang="ro-RO" sz="24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ing. FLORINA DUMITRESCU</a:t>
            </a:r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2400" y="2163763"/>
            <a:ext cx="8839200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vi-VN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Liniile de cotă sunt plasate în majoritatea cazurilor în afara conturului exterior al obiectului reprezentat, la o distanţă de minimum 7 mm</a:t>
            </a:r>
            <a:r>
              <a:rPr lang="vi-VN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o-RO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o-RO" altLang="ro-RO" sz="2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endParaRPr lang="ro-RO" altLang="ro-RO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buClr>
                <a:srgbClr val="00B0F0"/>
              </a:buClr>
              <a:buFont typeface="Wingdings" pitchFamily="2" charset="2"/>
              <a:buChar char="Ø"/>
            </a:pPr>
            <a:r>
              <a:rPr lang="vi-VN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Distanţa între două linii de cotă paralele succesive are aceeaşi </a:t>
            </a:r>
            <a:r>
              <a:rPr lang="ro-RO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valoare </a:t>
            </a:r>
            <a:r>
              <a:rPr lang="vi-VN" altLang="ro-RO" sz="2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7 </a:t>
            </a:r>
            <a:r>
              <a:rPr lang="vi-VN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o-RO" altLang="ro-RO" sz="26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altLang="ro-RO" sz="2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908998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iere">
  <a:themeElements>
    <a:clrScheme name="Adier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Adier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Adiere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403</TotalTime>
  <Words>401</Words>
  <Application>Microsoft Office PowerPoint</Application>
  <PresentationFormat>On-screen Show (4:3)</PresentationFormat>
  <Paragraphs>69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Adiere</vt:lpstr>
      <vt:lpstr>M1 – REPREZENTAREA PIESELOR MECANICE</vt:lpstr>
      <vt:lpstr>COTAREA ÎN DESENUL TEHNIC</vt:lpstr>
      <vt:lpstr>Cotarea în desenul tehnic</vt:lpstr>
      <vt:lpstr>Cotarea în desenul tehnic</vt:lpstr>
      <vt:lpstr>Cotarea în desenul tehnic</vt:lpstr>
      <vt:lpstr>Cotarea în desenul tehnic</vt:lpstr>
      <vt:lpstr>Cotarea în desenul tehnic</vt:lpstr>
      <vt:lpstr>Cotarea în desenul tehnic</vt:lpstr>
      <vt:lpstr>Cotarea în desenul tehnic</vt:lpstr>
      <vt:lpstr>Cotarea în desenul tehnic</vt:lpstr>
      <vt:lpstr>Cotarea în desenul tehnic</vt:lpstr>
      <vt:lpstr>Cotarea în desenul tehnic</vt:lpstr>
      <vt:lpstr>Cotarea în desenul tehnic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DESEN TEHNIC</dc:title>
  <dc:creator>horiasb;ing.Horia Stoia</dc:creator>
  <cp:lastModifiedBy>Adi Poplacean</cp:lastModifiedBy>
  <cp:revision>60</cp:revision>
  <dcterms:created xsi:type="dcterms:W3CDTF">2006-08-16T00:00:00Z</dcterms:created>
  <dcterms:modified xsi:type="dcterms:W3CDTF">2018-05-29T11:06:35Z</dcterms:modified>
</cp:coreProperties>
</file>