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3287A-43B4-470D-962B-11543EEE7A94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CE7B1F-AC17-4A30-83AC-A5BB204634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422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E7B1F-AC17-4A30-83AC-A5BB20463472}" type="slidenum">
              <a:rPr lang="ro-RO" smtClean="0"/>
              <a:t>13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9949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u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20287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u și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732276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8121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de vizit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2051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carte de vizit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0727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evărat sau f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15094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791537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12549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567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86839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5038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23456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723066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97816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1460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o-RO" smtClean="0"/>
              <a:t>Faceți clic pe pictogramă pentru a adăuga o imagine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90245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44312-6CDE-4B2B-A220-6B327A0D8202}" type="datetimeFigureOut">
              <a:rPr lang="ro-RO" smtClean="0"/>
              <a:t>24.05.2018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B781027-2D50-4E83-B413-B034B453276D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5410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utilajesiechipamente.ro/product/masina-de-gaurit-cu-coloana-5-vitez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755576" y="1340768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ANALIZA SWOT – BAZE TEORETICE. </a:t>
            </a:r>
            <a:r>
              <a:rPr lang="ro-RO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NTOCMIREA UNEI ANALIZE SWOT PENTRU UN ATELIER MECANIC</a:t>
            </a:r>
            <a:endParaRPr lang="ro-RO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3491880" y="4149080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Prof. ing. DUMITRESCU FLORINA</a:t>
            </a:r>
            <a:endParaRPr lang="ro-R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69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755576" y="548680"/>
            <a:ext cx="3213380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o-RO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Calibre și cadrane </a:t>
            </a:r>
            <a:r>
              <a:rPr lang="ro-RO" b="1" dirty="0">
                <a:latin typeface="Times New Roman"/>
                <a:ea typeface="Times New Roman"/>
                <a:cs typeface="Times New Roman"/>
              </a:rPr>
              <a:t>de verificat </a:t>
            </a:r>
            <a:endParaRPr lang="ro-RO" sz="1600" dirty="0">
              <a:ea typeface="Calibri"/>
              <a:cs typeface="Times New Roman"/>
            </a:endParaRPr>
          </a:p>
        </p:txBody>
      </p:sp>
      <p:sp>
        <p:nvSpPr>
          <p:cNvPr id="5" name="Dreptunghi 4"/>
          <p:cNvSpPr/>
          <p:nvPr/>
        </p:nvSpPr>
        <p:spPr>
          <a:xfrm>
            <a:off x="467544" y="1268760"/>
            <a:ext cx="3096344" cy="1051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o-RO" dirty="0" smtClean="0">
                <a:latin typeface="Times New Roman"/>
                <a:ea typeface="Times New Roman"/>
                <a:cs typeface="Times New Roman"/>
              </a:rPr>
              <a:t>- calibrele </a:t>
            </a:r>
            <a:r>
              <a:rPr lang="ro-RO" dirty="0">
                <a:latin typeface="Times New Roman"/>
                <a:ea typeface="Times New Roman"/>
                <a:cs typeface="Times New Roman"/>
              </a:rPr>
              <a:t>netede; 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o-RO" dirty="0" smtClean="0">
                <a:latin typeface="Times New Roman"/>
                <a:ea typeface="Times New Roman"/>
                <a:cs typeface="Times New Roman"/>
              </a:rPr>
              <a:t>- calibrele </a:t>
            </a:r>
            <a:r>
              <a:rPr lang="ro-RO" dirty="0">
                <a:latin typeface="Times New Roman"/>
                <a:ea typeface="Times New Roman"/>
                <a:cs typeface="Times New Roman"/>
              </a:rPr>
              <a:t>de interstiții. </a:t>
            </a:r>
            <a:endParaRPr lang="ro-RO" sz="1600" dirty="0">
              <a:ea typeface="Calibri"/>
              <a:cs typeface="Times New Roman"/>
            </a:endParaRPr>
          </a:p>
        </p:txBody>
      </p:sp>
      <p:pic>
        <p:nvPicPr>
          <p:cNvPr id="6" name="Picture 16" descr="Calibre tampon filetat, inel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2476500" cy="2476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Dreptunghi 6"/>
          <p:cNvSpPr/>
          <p:nvPr/>
        </p:nvSpPr>
        <p:spPr>
          <a:xfrm>
            <a:off x="5292080" y="548680"/>
            <a:ext cx="3072316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o-RO" b="1" dirty="0">
                <a:latin typeface="Times New Roman"/>
                <a:ea typeface="Times New Roman"/>
                <a:cs typeface="Times New Roman"/>
              </a:rPr>
              <a:t>Mijloace de măsurat </a:t>
            </a:r>
            <a:r>
              <a:rPr lang="ro-RO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presiuni</a:t>
            </a:r>
            <a:endParaRPr lang="ro-RO" sz="16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8" name="Dreptunghi 7"/>
          <p:cNvSpPr/>
          <p:nvPr/>
        </p:nvSpPr>
        <p:spPr>
          <a:xfrm>
            <a:off x="5580112" y="1196752"/>
            <a:ext cx="3024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o-RO" dirty="0">
                <a:latin typeface="Times New Roman"/>
                <a:ea typeface="Times New Roman"/>
                <a:cs typeface="Times New Roman"/>
              </a:rPr>
              <a:t>1.</a:t>
            </a:r>
            <a:r>
              <a:rPr lang="ro-RO" i="1" dirty="0">
                <a:latin typeface="Times New Roman"/>
                <a:ea typeface="Times New Roman"/>
                <a:cs typeface="Times New Roman"/>
              </a:rPr>
              <a:t>Manometere</a:t>
            </a:r>
            <a:r>
              <a:rPr lang="ro-RO" dirty="0">
                <a:latin typeface="Times New Roman"/>
                <a:ea typeface="Times New Roman"/>
                <a:cs typeface="Times New Roman"/>
              </a:rPr>
              <a:t> </a:t>
            </a:r>
            <a:endParaRPr lang="ro-RO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o-RO" dirty="0" smtClean="0">
                <a:latin typeface="Times New Roman"/>
                <a:ea typeface="Times New Roman"/>
                <a:cs typeface="Times New Roman"/>
              </a:rPr>
              <a:t>2</a:t>
            </a:r>
            <a:r>
              <a:rPr lang="ro-RO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ro-RO" i="1" dirty="0" err="1">
                <a:latin typeface="Times New Roman"/>
                <a:ea typeface="Times New Roman"/>
                <a:cs typeface="Times New Roman"/>
              </a:rPr>
              <a:t>Vacuumetre</a:t>
            </a:r>
            <a:r>
              <a:rPr lang="ro-RO" i="1" dirty="0">
                <a:latin typeface="Times New Roman"/>
                <a:ea typeface="Times New Roman"/>
                <a:cs typeface="Times New Roman"/>
              </a:rPr>
              <a:t> </a:t>
            </a:r>
            <a:endParaRPr lang="ro-RO" i="1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o-RO" dirty="0" smtClean="0">
                <a:latin typeface="Times New Roman"/>
                <a:ea typeface="Times New Roman"/>
                <a:cs typeface="Times New Roman"/>
              </a:rPr>
              <a:t>3</a:t>
            </a:r>
            <a:r>
              <a:rPr lang="ro-RO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ro-RO" i="1" dirty="0" err="1">
                <a:latin typeface="Times New Roman"/>
                <a:ea typeface="Times New Roman"/>
                <a:cs typeface="Times New Roman"/>
              </a:rPr>
              <a:t>Manovacuumetre</a:t>
            </a:r>
            <a:r>
              <a:rPr lang="ro-RO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o-RO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o-RO" dirty="0">
                <a:latin typeface="Times New Roman"/>
                <a:ea typeface="Times New Roman"/>
                <a:cs typeface="Times New Roman"/>
              </a:rPr>
              <a:t>4. </a:t>
            </a:r>
            <a:r>
              <a:rPr lang="ro-RO" i="1" dirty="0" smtClean="0">
                <a:latin typeface="Times New Roman"/>
                <a:ea typeface="Times New Roman"/>
                <a:cs typeface="Times New Roman"/>
              </a:rPr>
              <a:t>Barometre</a:t>
            </a:r>
            <a:endParaRPr lang="ro-RO" sz="1600" dirty="0">
              <a:ea typeface="Calibri"/>
              <a:cs typeface="Times New Roman"/>
            </a:endParaRPr>
          </a:p>
        </p:txBody>
      </p:sp>
      <p:sp>
        <p:nvSpPr>
          <p:cNvPr id="10" name="Dreptunghi 9"/>
          <p:cNvSpPr/>
          <p:nvPr/>
        </p:nvSpPr>
        <p:spPr>
          <a:xfrm>
            <a:off x="6156176" y="3861048"/>
            <a:ext cx="1505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i="1" dirty="0" smtClean="0">
                <a:latin typeface="Times New Roman"/>
                <a:ea typeface="Times New Roman"/>
              </a:rPr>
              <a:t>Comparatorul</a:t>
            </a:r>
            <a:endParaRPr lang="ro-RO" dirty="0"/>
          </a:p>
        </p:txBody>
      </p:sp>
      <p:pic>
        <p:nvPicPr>
          <p:cNvPr id="11" name="Picture 17" descr="http://www.ratis.ro/img/produse/aparate_masura_control/aparat1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84984"/>
            <a:ext cx="2265045" cy="1517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Dreptunghi 11"/>
          <p:cNvSpPr/>
          <p:nvPr/>
        </p:nvSpPr>
        <p:spPr>
          <a:xfrm>
            <a:off x="4067944" y="4869160"/>
            <a:ext cx="29569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dirty="0">
                <a:latin typeface="Times New Roman"/>
                <a:ea typeface="Times New Roman"/>
              </a:rPr>
              <a:t>se efectuează </a:t>
            </a:r>
            <a:r>
              <a:rPr lang="ro-RO" b="1" dirty="0">
                <a:latin typeface="Times New Roman"/>
                <a:ea typeface="Times New Roman"/>
              </a:rPr>
              <a:t>măsuri relative</a:t>
            </a:r>
            <a:endParaRPr lang="ro-RO" b="1" dirty="0"/>
          </a:p>
        </p:txBody>
      </p:sp>
      <p:sp>
        <p:nvSpPr>
          <p:cNvPr id="13" name="Dreptunghi 12"/>
          <p:cNvSpPr/>
          <p:nvPr/>
        </p:nvSpPr>
        <p:spPr>
          <a:xfrm>
            <a:off x="2915816" y="5229200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err="1">
                <a:solidFill>
                  <a:srgbClr val="FF0000"/>
                </a:solidFill>
                <a:latin typeface="Times New Roman"/>
                <a:ea typeface="Times New Roman"/>
              </a:rPr>
              <a:t>abateri</a:t>
            </a:r>
            <a:r>
              <a:rPr lang="fr-FR" b="1" dirty="0">
                <a:solidFill>
                  <a:srgbClr val="FF0000"/>
                </a:solidFill>
                <a:latin typeface="Times New Roman"/>
                <a:ea typeface="Times New Roman"/>
              </a:rPr>
              <a:t> de la</a:t>
            </a:r>
            <a:r>
              <a:rPr lang="fr-FR" dirty="0">
                <a:latin typeface="Times New Roman"/>
                <a:ea typeface="Times New Roman"/>
              </a:rPr>
              <a:t>: </a:t>
            </a:r>
            <a:r>
              <a:rPr lang="fr-FR" dirty="0" err="1">
                <a:latin typeface="Times New Roman"/>
                <a:ea typeface="Times New Roman"/>
              </a:rPr>
              <a:t>circularitate</a:t>
            </a:r>
            <a:r>
              <a:rPr lang="fr-FR" dirty="0">
                <a:latin typeface="Times New Roman"/>
                <a:ea typeface="Times New Roman"/>
              </a:rPr>
              <a:t>, </a:t>
            </a:r>
            <a:r>
              <a:rPr lang="fr-FR" dirty="0" err="1">
                <a:latin typeface="Times New Roman"/>
                <a:ea typeface="Times New Roman"/>
              </a:rPr>
              <a:t>planitate</a:t>
            </a:r>
            <a:r>
              <a:rPr lang="fr-FR" dirty="0">
                <a:latin typeface="Times New Roman"/>
                <a:ea typeface="Times New Roman"/>
              </a:rPr>
              <a:t>, </a:t>
            </a:r>
            <a:r>
              <a:rPr lang="fr-FR" dirty="0" err="1">
                <a:latin typeface="Times New Roman"/>
                <a:ea typeface="Times New Roman"/>
              </a:rPr>
              <a:t>rectilinitate</a:t>
            </a:r>
            <a:r>
              <a:rPr lang="fr-FR" dirty="0">
                <a:latin typeface="Times New Roman"/>
                <a:ea typeface="Times New Roman"/>
              </a:rPr>
              <a:t>, </a:t>
            </a:r>
            <a:r>
              <a:rPr lang="fr-FR" dirty="0" err="1">
                <a:latin typeface="Times New Roman"/>
                <a:ea typeface="Times New Roman"/>
              </a:rPr>
              <a:t>cilindritate</a:t>
            </a:r>
            <a:r>
              <a:rPr lang="fr-FR" dirty="0">
                <a:latin typeface="Times New Roman"/>
                <a:ea typeface="Times New Roman"/>
              </a:rPr>
              <a:t>, </a:t>
            </a:r>
            <a:r>
              <a:rPr lang="fr-FR" dirty="0" err="1">
                <a:latin typeface="Times New Roman"/>
                <a:ea typeface="Times New Roman"/>
              </a:rPr>
              <a:t>paralelism</a:t>
            </a:r>
            <a:r>
              <a:rPr lang="fr-FR" dirty="0">
                <a:latin typeface="Times New Roman"/>
                <a:ea typeface="Times New Roman"/>
              </a:rPr>
              <a:t>, </a:t>
            </a:r>
            <a:r>
              <a:rPr lang="fr-FR" dirty="0" err="1">
                <a:latin typeface="Times New Roman"/>
                <a:ea typeface="Times New Roman"/>
              </a:rPr>
              <a:t>perpendicularitate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2433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2483768" y="188640"/>
            <a:ext cx="42450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UTILAJE   ÎN   ATELIER</a:t>
            </a:r>
            <a:endParaRPr lang="ro-RO" sz="2800" dirty="0">
              <a:solidFill>
                <a:srgbClr val="FF0000"/>
              </a:solidFill>
            </a:endParaRPr>
          </a:p>
        </p:txBody>
      </p:sp>
      <p:sp>
        <p:nvSpPr>
          <p:cNvPr id="5" name="Dreptunghi 4"/>
          <p:cNvSpPr/>
          <p:nvPr/>
        </p:nvSpPr>
        <p:spPr>
          <a:xfrm>
            <a:off x="323528" y="764704"/>
            <a:ext cx="2952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dirty="0">
                <a:latin typeface="Times New Roman"/>
                <a:ea typeface="Times New Roman"/>
              </a:rPr>
              <a:t>Utilaje folosite la </a:t>
            </a:r>
            <a:r>
              <a:rPr lang="ro-RO" b="1" dirty="0">
                <a:solidFill>
                  <a:srgbClr val="FF0000"/>
                </a:solidFill>
                <a:latin typeface="Times New Roman"/>
                <a:ea typeface="Times New Roman"/>
              </a:rPr>
              <a:t>îndreptare</a:t>
            </a:r>
            <a:endParaRPr lang="ro-RO" dirty="0">
              <a:solidFill>
                <a:srgbClr val="FF0000"/>
              </a:solidFill>
            </a:endParaRPr>
          </a:p>
        </p:txBody>
      </p:sp>
      <p:sp>
        <p:nvSpPr>
          <p:cNvPr id="6" name="Dreptunghi 5"/>
          <p:cNvSpPr/>
          <p:nvPr/>
        </p:nvSpPr>
        <p:spPr>
          <a:xfrm>
            <a:off x="611560" y="1196752"/>
            <a:ext cx="2502024" cy="1709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>
                <a:latin typeface="Times New Roman"/>
                <a:ea typeface="Times New Roman"/>
                <a:cs typeface="Times New Roman"/>
              </a:rPr>
              <a:t>1.</a:t>
            </a:r>
            <a:r>
              <a:rPr lang="fr-FR" i="1" dirty="0">
                <a:latin typeface="Times New Roman"/>
                <a:ea typeface="Times New Roman"/>
                <a:cs typeface="Times New Roman"/>
              </a:rPr>
              <a:t>Placa de </a:t>
            </a:r>
            <a:r>
              <a:rPr lang="fr-FR" i="1" dirty="0" err="1" smtClean="0">
                <a:latin typeface="Times New Roman"/>
                <a:ea typeface="Times New Roman"/>
                <a:cs typeface="Times New Roman"/>
              </a:rPr>
              <a:t>îndreptare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>
                <a:latin typeface="Times New Roman"/>
                <a:ea typeface="Times New Roman"/>
                <a:cs typeface="Times New Roman"/>
              </a:rPr>
              <a:t>2.</a:t>
            </a:r>
            <a:r>
              <a:rPr lang="fr-FR" i="1" dirty="0">
                <a:latin typeface="Times New Roman"/>
                <a:ea typeface="Times New Roman"/>
                <a:cs typeface="Times New Roman"/>
              </a:rPr>
              <a:t>Nicovalele </a:t>
            </a:r>
            <a:r>
              <a:rPr lang="fr-FR" i="1" dirty="0" err="1" smtClean="0">
                <a:latin typeface="Times New Roman"/>
                <a:ea typeface="Times New Roman"/>
                <a:cs typeface="Times New Roman"/>
              </a:rPr>
              <a:t>mici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 smtClean="0">
                <a:latin typeface="Times New Roman"/>
                <a:ea typeface="Times New Roman"/>
                <a:cs typeface="Times New Roman"/>
              </a:rPr>
              <a:t>3.</a:t>
            </a:r>
            <a:r>
              <a:rPr lang="fr-FR" i="1" dirty="0" smtClean="0">
                <a:latin typeface="Times New Roman"/>
                <a:ea typeface="Times New Roman"/>
                <a:cs typeface="Times New Roman"/>
              </a:rPr>
              <a:t>Ciocanele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o-RO" sz="16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Times New Roman"/>
                <a:ea typeface="Times New Roman"/>
              </a:rPr>
              <a:t>4.</a:t>
            </a:r>
            <a:r>
              <a:rPr lang="en-US" i="1" dirty="0">
                <a:latin typeface="Times New Roman"/>
                <a:ea typeface="Times New Roman"/>
              </a:rPr>
              <a:t>Presele </a:t>
            </a:r>
            <a:r>
              <a:rPr lang="en-US" i="1" dirty="0" err="1" smtClean="0">
                <a:latin typeface="Times New Roman"/>
                <a:ea typeface="Times New Roman"/>
              </a:rPr>
              <a:t>manuale</a:t>
            </a:r>
            <a:endParaRPr lang="ro-RO" dirty="0"/>
          </a:p>
        </p:txBody>
      </p:sp>
      <p:sp>
        <p:nvSpPr>
          <p:cNvPr id="7" name="Dreptunghi 6"/>
          <p:cNvSpPr/>
          <p:nvPr/>
        </p:nvSpPr>
        <p:spPr>
          <a:xfrm>
            <a:off x="5220072" y="692696"/>
            <a:ext cx="2777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dirty="0">
                <a:latin typeface="Times New Roman"/>
                <a:ea typeface="Times New Roman"/>
              </a:rPr>
              <a:t>Utilajele folosite la </a:t>
            </a:r>
            <a:r>
              <a:rPr lang="ro-RO" b="1" dirty="0">
                <a:solidFill>
                  <a:srgbClr val="FF0000"/>
                </a:solidFill>
                <a:latin typeface="Times New Roman"/>
                <a:ea typeface="Times New Roman"/>
              </a:rPr>
              <a:t>trasare</a:t>
            </a:r>
            <a:endParaRPr lang="ro-RO" dirty="0">
              <a:solidFill>
                <a:srgbClr val="FF0000"/>
              </a:solidFill>
            </a:endParaRPr>
          </a:p>
        </p:txBody>
      </p:sp>
      <p:sp>
        <p:nvSpPr>
          <p:cNvPr id="8" name="Dreptunghi 7"/>
          <p:cNvSpPr/>
          <p:nvPr/>
        </p:nvSpPr>
        <p:spPr>
          <a:xfrm>
            <a:off x="4355976" y="112474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 smtClean="0">
                <a:latin typeface="Times New Roman"/>
                <a:ea typeface="Times New Roman"/>
                <a:cs typeface="Times New Roman"/>
              </a:rPr>
              <a:t>1. </a:t>
            </a:r>
            <a:r>
              <a:rPr lang="fr-FR" i="1" dirty="0" err="1" smtClean="0">
                <a:latin typeface="Times New Roman"/>
                <a:ea typeface="Times New Roman"/>
                <a:cs typeface="Times New Roman"/>
              </a:rPr>
              <a:t>Dispozitive</a:t>
            </a:r>
            <a:r>
              <a:rPr lang="fr-FR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i="1" dirty="0" err="1">
                <a:latin typeface="Times New Roman"/>
                <a:ea typeface="Times New Roman"/>
                <a:cs typeface="Times New Roman"/>
              </a:rPr>
              <a:t>pentru</a:t>
            </a:r>
            <a:r>
              <a:rPr lang="fr-FR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i="1" dirty="0" err="1">
                <a:latin typeface="Times New Roman"/>
                <a:ea typeface="Times New Roman"/>
                <a:cs typeface="Times New Roman"/>
              </a:rPr>
              <a:t>sprijinirea</a:t>
            </a:r>
            <a:r>
              <a:rPr lang="fr-FR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i="1" dirty="0" err="1">
                <a:latin typeface="Times New Roman"/>
                <a:ea typeface="Times New Roman"/>
                <a:cs typeface="Times New Roman"/>
              </a:rPr>
              <a:t>și</a:t>
            </a:r>
            <a:r>
              <a:rPr lang="fr-FR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i="1" dirty="0" err="1">
                <a:latin typeface="Times New Roman"/>
                <a:ea typeface="Times New Roman"/>
                <a:cs typeface="Times New Roman"/>
              </a:rPr>
              <a:t>fixarea</a:t>
            </a:r>
            <a:r>
              <a:rPr lang="fr-FR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i="1" dirty="0" err="1" smtClean="0">
                <a:latin typeface="Times New Roman"/>
                <a:ea typeface="Times New Roman"/>
                <a:cs typeface="Times New Roman"/>
              </a:rPr>
              <a:t>materialelor</a:t>
            </a:r>
            <a:r>
              <a:rPr lang="ro-RO" i="1" dirty="0" smtClean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 smtClean="0">
                <a:latin typeface="Times New Roman"/>
                <a:ea typeface="Times New Roman"/>
                <a:cs typeface="Times New Roman"/>
              </a:rPr>
              <a:t>2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fr-FR" i="1" dirty="0">
                <a:latin typeface="Times New Roman"/>
                <a:ea typeface="Times New Roman"/>
                <a:cs typeface="Times New Roman"/>
              </a:rPr>
              <a:t>Instrumente de </a:t>
            </a:r>
            <a:r>
              <a:rPr lang="fr-FR" i="1" dirty="0" err="1">
                <a:latin typeface="Times New Roman"/>
                <a:ea typeface="Times New Roman"/>
                <a:cs typeface="Times New Roman"/>
              </a:rPr>
              <a:t>trasare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, </a:t>
            </a:r>
            <a:endParaRPr lang="ro-RO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 smtClean="0">
                <a:latin typeface="Times New Roman"/>
                <a:ea typeface="Times New Roman"/>
              </a:rPr>
              <a:t>3</a:t>
            </a:r>
            <a:r>
              <a:rPr lang="fr-FR" dirty="0">
                <a:latin typeface="Times New Roman"/>
                <a:ea typeface="Times New Roman"/>
              </a:rPr>
              <a:t>. </a:t>
            </a:r>
            <a:r>
              <a:rPr lang="fr-FR" i="1" dirty="0">
                <a:latin typeface="Times New Roman"/>
                <a:ea typeface="Times New Roman"/>
              </a:rPr>
              <a:t>Instrumente </a:t>
            </a:r>
            <a:r>
              <a:rPr lang="fr-FR" i="1" dirty="0" err="1">
                <a:latin typeface="Times New Roman"/>
                <a:ea typeface="Times New Roman"/>
              </a:rPr>
              <a:t>ajutătoare</a:t>
            </a:r>
            <a:r>
              <a:rPr lang="fr-FR" i="1" dirty="0">
                <a:latin typeface="Times New Roman"/>
                <a:ea typeface="Times New Roman"/>
              </a:rPr>
              <a:t> </a:t>
            </a:r>
            <a:r>
              <a:rPr lang="fr-FR" i="1" dirty="0" err="1">
                <a:latin typeface="Times New Roman"/>
                <a:ea typeface="Times New Roman"/>
              </a:rPr>
              <a:t>pentru</a:t>
            </a:r>
            <a:r>
              <a:rPr lang="fr-FR" i="1" dirty="0">
                <a:latin typeface="Times New Roman"/>
                <a:ea typeface="Times New Roman"/>
              </a:rPr>
              <a:t> </a:t>
            </a:r>
            <a:r>
              <a:rPr lang="fr-FR" i="1" dirty="0" err="1" smtClean="0">
                <a:latin typeface="Times New Roman"/>
                <a:ea typeface="Times New Roman"/>
              </a:rPr>
              <a:t>trasat</a:t>
            </a:r>
            <a:endParaRPr lang="ro-RO" dirty="0"/>
          </a:p>
        </p:txBody>
      </p:sp>
      <p:sp>
        <p:nvSpPr>
          <p:cNvPr id="9" name="Dreptunghi 8"/>
          <p:cNvSpPr/>
          <p:nvPr/>
        </p:nvSpPr>
        <p:spPr>
          <a:xfrm>
            <a:off x="179512" y="3284984"/>
            <a:ext cx="3482685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o-RO" b="1" dirty="0">
                <a:latin typeface="Times New Roman"/>
                <a:ea typeface="Times New Roman"/>
                <a:cs typeface="Times New Roman"/>
              </a:rPr>
              <a:t>Scule și utilaje folosite la </a:t>
            </a:r>
            <a:r>
              <a:rPr lang="ro-RO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debitare</a:t>
            </a:r>
            <a:endParaRPr lang="ro-RO" sz="16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10" name="Dreptunghi 9"/>
          <p:cNvSpPr/>
          <p:nvPr/>
        </p:nvSpPr>
        <p:spPr>
          <a:xfrm>
            <a:off x="179512" y="3933056"/>
            <a:ext cx="28083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latin typeface="Times New Roman"/>
                <a:ea typeface="Times New Roman"/>
                <a:cs typeface="Times New Roman"/>
              </a:rPr>
              <a:t>1.</a:t>
            </a:r>
            <a:r>
              <a:rPr lang="en-US" i="1" dirty="0" smtClean="0">
                <a:latin typeface="Times New Roman"/>
                <a:ea typeface="Times New Roman"/>
                <a:cs typeface="Times New Roman"/>
              </a:rPr>
              <a:t>Foarfecele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latin typeface="Times New Roman"/>
                <a:ea typeface="Times New Roman"/>
                <a:cs typeface="Times New Roman"/>
              </a:rPr>
              <a:t>2.</a:t>
            </a:r>
            <a:r>
              <a:rPr lang="en-US" i="1" dirty="0" smtClean="0">
                <a:latin typeface="Times New Roman"/>
                <a:ea typeface="Times New Roman"/>
                <a:cs typeface="Times New Roman"/>
              </a:rPr>
              <a:t>Cleștii</a:t>
            </a:r>
            <a:r>
              <a:rPr lang="ro-RO" i="1" dirty="0" smtClean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latin typeface="Times New Roman"/>
                <a:ea typeface="Times New Roman"/>
                <a:cs typeface="Times New Roman"/>
              </a:rPr>
              <a:t>3.</a:t>
            </a:r>
            <a:r>
              <a:rPr lang="en-US" i="1" dirty="0" smtClean="0">
                <a:latin typeface="Times New Roman"/>
                <a:ea typeface="Times New Roman"/>
                <a:cs typeface="Times New Roman"/>
              </a:rPr>
              <a:t>Ferăstraiele</a:t>
            </a:r>
            <a:r>
              <a:rPr lang="ro-RO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  <a:cs typeface="Times New Roman"/>
              </a:rPr>
              <a:t>4.</a:t>
            </a:r>
            <a:r>
              <a:rPr lang="en-US" i="1" dirty="0">
                <a:latin typeface="Times New Roman"/>
                <a:ea typeface="Times New Roman"/>
                <a:cs typeface="Times New Roman"/>
              </a:rPr>
              <a:t>Mașinile de </a:t>
            </a:r>
            <a:r>
              <a:rPr lang="en-US" i="1" dirty="0" err="1">
                <a:latin typeface="Times New Roman"/>
                <a:ea typeface="Times New Roman"/>
                <a:cs typeface="Times New Roman"/>
              </a:rPr>
              <a:t>debitat</a:t>
            </a:r>
            <a:r>
              <a:rPr lang="en-US" i="1" dirty="0">
                <a:latin typeface="Times New Roman"/>
                <a:ea typeface="Times New Roman"/>
                <a:cs typeface="Times New Roman"/>
              </a:rPr>
              <a:t> </a:t>
            </a:r>
            <a:endParaRPr lang="ro-RO" i="1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i="1" dirty="0" smtClean="0">
                <a:latin typeface="Times New Roman"/>
                <a:ea typeface="Times New Roman"/>
                <a:cs typeface="Times New Roman"/>
              </a:rPr>
              <a:t>cu </a:t>
            </a:r>
            <a:r>
              <a:rPr lang="en-US" i="1" dirty="0" err="1">
                <a:latin typeface="Times New Roman"/>
                <a:ea typeface="Times New Roman"/>
                <a:cs typeface="Times New Roman"/>
              </a:rPr>
              <a:t>discuri</a:t>
            </a:r>
            <a:r>
              <a:rPr lang="en-US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i="1" dirty="0" err="1" smtClean="0">
                <a:latin typeface="Times New Roman"/>
                <a:ea typeface="Times New Roman"/>
                <a:cs typeface="Times New Roman"/>
              </a:rPr>
              <a:t>abrazive</a:t>
            </a:r>
            <a:r>
              <a:rPr lang="ro-RO" i="1" dirty="0" smtClean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 smtClean="0">
                <a:latin typeface="Times New Roman"/>
                <a:ea typeface="Times New Roman"/>
                <a:cs typeface="Times New Roman"/>
              </a:rPr>
              <a:t>5.</a:t>
            </a:r>
            <a:r>
              <a:rPr lang="fr-FR" i="1" dirty="0" smtClean="0">
                <a:latin typeface="Times New Roman"/>
                <a:ea typeface="Times New Roman"/>
                <a:cs typeface="Times New Roman"/>
              </a:rPr>
              <a:t>Dălțile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o-RO" sz="1600" dirty="0">
              <a:ea typeface="Calibri"/>
              <a:cs typeface="Times New Roman"/>
            </a:endParaRPr>
          </a:p>
        </p:txBody>
      </p:sp>
      <p:sp>
        <p:nvSpPr>
          <p:cNvPr id="11" name="Dreptunghi 10"/>
          <p:cNvSpPr/>
          <p:nvPr/>
        </p:nvSpPr>
        <p:spPr>
          <a:xfrm>
            <a:off x="3203848" y="6211669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>
                <a:latin typeface="Times New Roman"/>
                <a:ea typeface="Calibri"/>
                <a:cs typeface="Times New Roman"/>
                <a:hlinkClick r:id="rId2"/>
              </a:rPr>
              <a:t>MAȘINA DE GĂURIT </a:t>
            </a:r>
            <a:endParaRPr lang="ro-RO" b="1" u="sng" dirty="0" smtClean="0">
              <a:latin typeface="Times New Roman"/>
              <a:ea typeface="Calibri"/>
              <a:cs typeface="Times New Roman"/>
              <a:hlinkClick r:id="rId2"/>
            </a:endParaRPr>
          </a:p>
          <a:p>
            <a:r>
              <a:rPr lang="fr-FR" b="1" u="sng" dirty="0" smtClean="0">
                <a:latin typeface="Times New Roman"/>
                <a:ea typeface="Calibri"/>
                <a:cs typeface="Times New Roman"/>
                <a:hlinkClick r:id="rId2"/>
              </a:rPr>
              <a:t>CU </a:t>
            </a:r>
            <a:r>
              <a:rPr lang="fr-FR" b="1" u="sng" dirty="0">
                <a:latin typeface="Times New Roman"/>
                <a:ea typeface="Calibri"/>
                <a:cs typeface="Times New Roman"/>
                <a:hlinkClick r:id="rId2"/>
              </a:rPr>
              <a:t>COLOANĂ CU 5 VITEZE</a:t>
            </a:r>
            <a:r>
              <a:rPr lang="fr-FR" u="sng" dirty="0">
                <a:latin typeface="Times New Roman"/>
                <a:ea typeface="Calibri"/>
              </a:rPr>
              <a:t> </a:t>
            </a:r>
            <a:endParaRPr lang="ro-RO" u="sng" dirty="0"/>
          </a:p>
        </p:txBody>
      </p:sp>
      <p:pic>
        <p:nvPicPr>
          <p:cNvPr id="12" name="Picture 3" descr="Masina de gaurit cu coloana 5 Vitez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717032"/>
            <a:ext cx="1866900" cy="248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8" descr="http://blog.tools.store.ro/wp-content/uploads/2013/08/burghie-tipuri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221088"/>
            <a:ext cx="2736304" cy="1164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Dreptunghi 13"/>
          <p:cNvSpPr/>
          <p:nvPr/>
        </p:nvSpPr>
        <p:spPr>
          <a:xfrm>
            <a:off x="6804248" y="5373216"/>
            <a:ext cx="178818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750"/>
              </a:spcAft>
            </a:pPr>
            <a:r>
              <a:rPr lang="fr-FR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Tipuri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de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burghie</a:t>
            </a:r>
            <a:endParaRPr lang="ro-RO" sz="1600" dirty="0">
              <a:ea typeface="Calibri"/>
              <a:cs typeface="Times New Roman"/>
            </a:endParaRPr>
          </a:p>
        </p:txBody>
      </p:sp>
      <p:sp>
        <p:nvSpPr>
          <p:cNvPr id="15" name="Dreptunghi 14"/>
          <p:cNvSpPr/>
          <p:nvPr/>
        </p:nvSpPr>
        <p:spPr>
          <a:xfrm>
            <a:off x="5580112" y="3284984"/>
            <a:ext cx="2803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dirty="0">
                <a:latin typeface="Times New Roman"/>
                <a:ea typeface="Times New Roman"/>
              </a:rPr>
              <a:t>Utilajele folosite la </a:t>
            </a:r>
            <a:r>
              <a:rPr lang="ro-RO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găurire</a:t>
            </a:r>
            <a:endParaRPr lang="ro-RO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reptunghi 9"/>
          <p:cNvSpPr/>
          <p:nvPr/>
        </p:nvSpPr>
        <p:spPr>
          <a:xfrm>
            <a:off x="3635896" y="116632"/>
            <a:ext cx="192232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b="1" kern="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Analiza</a:t>
            </a:r>
            <a:r>
              <a:rPr lang="en-US" b="1" kern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SWOT</a:t>
            </a:r>
            <a:endParaRPr lang="ro-RO" b="1" kern="0" dirty="0">
              <a:solidFill>
                <a:srgbClr val="365F91"/>
              </a:solidFill>
              <a:effectLst/>
              <a:latin typeface="Cambria"/>
              <a:ea typeface="Times New Roman"/>
              <a:cs typeface="Times New Roman"/>
            </a:endParaRPr>
          </a:p>
        </p:txBody>
      </p:sp>
      <p:graphicFrame>
        <p:nvGraphicFramePr>
          <p:cNvPr id="11" name="Tabel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229537"/>
              </p:ext>
            </p:extLst>
          </p:nvPr>
        </p:nvGraphicFramePr>
        <p:xfrm>
          <a:off x="323528" y="476672"/>
          <a:ext cx="8280920" cy="5801360"/>
        </p:xfrm>
        <a:graphic>
          <a:graphicData uri="http://schemas.openxmlformats.org/drawingml/2006/table">
            <a:tbl>
              <a:tblPr/>
              <a:tblGrid>
                <a:gridCol w="560317"/>
                <a:gridCol w="4162681"/>
                <a:gridCol w="3557922"/>
              </a:tblGrid>
              <a:tr h="21602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 </a:t>
                      </a:r>
                      <a:b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 </a:t>
                      </a:r>
                      <a:b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 </a:t>
                      </a:r>
                      <a:b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 </a:t>
                      </a:r>
                      <a:b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 </a:t>
                      </a:r>
                      <a:b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 </a:t>
                      </a:r>
                      <a:b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Strenght</a:t>
                      </a:r>
                      <a:r>
                        <a:rPr lang="ro-RO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40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Puncte</a:t>
                      </a:r>
                      <a:r>
                        <a:rPr lang="en-US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tari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ro-RO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Existența unui personal tânăr specializat cu o nouă viziune orientată spre performanță;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ro-RO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Preocuparea pentru dezvoltarea </a:t>
                      </a:r>
                      <a:r>
                        <a:rPr lang="ro-RO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policompetențelor</a:t>
                      </a:r>
                      <a:r>
                        <a:rPr lang="ro-RO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o-RO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personalului</a:t>
                      </a:r>
                      <a:r>
                        <a:rPr lang="ro-RO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 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ro-RO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Realizarea unei relații de colaborare între funcțiuni;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ro-RO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Posibilitatea de asimilare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noi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produse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 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Sc</a:t>
                      </a:r>
                      <a:r>
                        <a:rPr lang="ro-RO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ă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derea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costurilor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la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produsele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principale;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Cre</a:t>
                      </a:r>
                      <a:r>
                        <a:rPr lang="ro-RO" sz="14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ş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terea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profitului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o-RO" sz="14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ş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 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îmbun</a:t>
                      </a:r>
                      <a:r>
                        <a:rPr lang="ro-RO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ă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r>
                        <a:rPr lang="ro-RO" sz="14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ăţ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irea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imaginii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firmei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Îmbun</a:t>
                      </a:r>
                      <a:r>
                        <a:rPr lang="ro-RO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ă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tățirea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eficienței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și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a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eficacității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firmei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Menținerea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unui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nivel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redus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al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stocurilor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Coordonarea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activității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din atelier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prin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stabilirea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unor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proceduri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de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lucru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și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urmărirea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respectării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acestora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Programarea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și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urm</a:t>
                      </a:r>
                      <a:r>
                        <a:rPr lang="ro-RO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ă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rirea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respectării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planningului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de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reparații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din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atelier;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Stabilirea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necesităților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de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echipamente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dispozitive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utilaje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și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consumabile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pentru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buna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desfășurare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a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activității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mecanice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și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electrice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Weaknesses</a:t>
                      </a:r>
                      <a:r>
                        <a:rPr lang="ro-RO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fr-FR" sz="140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Puncte</a:t>
                      </a:r>
                      <a:r>
                        <a:rPr lang="fr-FR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slabe</a:t>
                      </a:r>
                      <a:r>
                        <a:rPr lang="fr-FR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Suntem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vulnerabili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dacă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personalul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se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îmbolnăveste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sau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pleacă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Existența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piață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a mai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multor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concurenți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similari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Posibilitatea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neîndeplinire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a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obiectivelor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în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lipsa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unei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mentenanțe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preventive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Dimensionarea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capacit</a:t>
                      </a:r>
                      <a:r>
                        <a:rPr lang="ro-RO" sz="1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ăţ</a:t>
                      </a:r>
                      <a:r>
                        <a:rPr lang="fr-FR" sz="1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ilor</a:t>
                      </a:r>
                      <a:r>
                        <a:rPr lang="fr-FR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de </a:t>
                      </a:r>
                      <a:r>
                        <a:rPr lang="fr-FR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produc</a:t>
                      </a:r>
                      <a:r>
                        <a:rPr lang="ro-RO" sz="1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ţ</a:t>
                      </a:r>
                      <a:r>
                        <a:rPr lang="fr-FR" sz="1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ie</a:t>
                      </a:r>
                      <a:r>
                        <a:rPr lang="fr-FR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permite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executarea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unor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serii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limitate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produse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Capacitate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proiectare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restransă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Lipsa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unei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politici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de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promovare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clară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şi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eficientă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Preţuri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relativ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mari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a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produselor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realizate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7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E </a:t>
                      </a:r>
                      <a:b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X </a:t>
                      </a:r>
                      <a:b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T </a:t>
                      </a:r>
                      <a:b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E </a:t>
                      </a:r>
                      <a:b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R </a:t>
                      </a:r>
                      <a:b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N </a:t>
                      </a:r>
                      <a:b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endParaRPr lang="ro-RO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Opportunities</a:t>
                      </a:r>
                      <a:r>
                        <a:rPr lang="ro-RO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fr-FR" sz="14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Oportunităţi</a:t>
                      </a:r>
                      <a:r>
                        <a:rPr lang="fr-FR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Lucrul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într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-un atelier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dotat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tehnologie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performantă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într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-un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mediu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curat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și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modern;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Excelente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oportunități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dezvoltare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(training-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uri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periodice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Implementarea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de 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noi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tehnologii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Threats</a:t>
                      </a:r>
                      <a:r>
                        <a:rPr lang="fr-FR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fr-FR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fr-FR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fr-FR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Pericole</a:t>
                      </a:r>
                      <a:r>
                        <a:rPr lang="fr-FR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Dezvoltarea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tehnologiei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poate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modifica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piața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vânzare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a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produselor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dincolo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abilitățile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noastre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adaptare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fr-FR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Activitatea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concuren</a:t>
                      </a:r>
                      <a:r>
                        <a:rPr lang="ro-RO" sz="1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ţ</a:t>
                      </a:r>
                      <a:r>
                        <a:rPr lang="fr-FR" sz="1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ei</a:t>
                      </a:r>
                      <a:r>
                        <a:rPr lang="fr-FR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Dificultăţi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en-US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comercializare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/>
                        <a:buChar char=""/>
                        <a:tabLst>
                          <a:tab pos="1310005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Creşterea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preţurilor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la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materiile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prim</a:t>
                      </a:r>
                      <a:r>
                        <a:rPr lang="ro-RO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41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971600" y="44624"/>
            <a:ext cx="74888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sz="2800" b="1" dirty="0" err="1">
                <a:latin typeface="Times New Roman"/>
                <a:ea typeface="Calibri"/>
                <a:cs typeface="Times New Roman"/>
              </a:rPr>
              <a:t>Măsuri</a:t>
            </a:r>
            <a:r>
              <a:rPr lang="en-US" sz="2800" b="1" dirty="0">
                <a:latin typeface="Times New Roman"/>
                <a:ea typeface="Calibri"/>
                <a:cs typeface="Times New Roman"/>
              </a:rPr>
              <a:t> de </a:t>
            </a:r>
            <a:r>
              <a:rPr lang="en-US" sz="2800" b="1" dirty="0" err="1">
                <a:latin typeface="Times New Roman"/>
                <a:ea typeface="Calibri"/>
                <a:cs typeface="Times New Roman"/>
              </a:rPr>
              <a:t>tehnica</a:t>
            </a:r>
            <a:r>
              <a:rPr lang="en-US" sz="28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Calibri"/>
                <a:cs typeface="Times New Roman"/>
              </a:rPr>
              <a:t>sănătății</a:t>
            </a:r>
            <a:r>
              <a:rPr lang="en-US" sz="28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Calibri"/>
                <a:cs typeface="Times New Roman"/>
              </a:rPr>
              <a:t>și</a:t>
            </a:r>
            <a:r>
              <a:rPr lang="en-US" sz="28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Calibri"/>
                <a:cs typeface="Times New Roman"/>
              </a:rPr>
              <a:t>securității</a:t>
            </a:r>
            <a:r>
              <a:rPr lang="en-US" sz="28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Calibri"/>
                <a:cs typeface="Times New Roman"/>
              </a:rPr>
              <a:t>muncii</a:t>
            </a:r>
            <a:r>
              <a:rPr lang="en-US" sz="2800" b="1" dirty="0">
                <a:latin typeface="Times New Roman"/>
                <a:ea typeface="Calibri"/>
                <a:cs typeface="Times New Roman"/>
              </a:rPr>
              <a:t> </a:t>
            </a:r>
            <a:endParaRPr lang="ro-RO" sz="2800" dirty="0">
              <a:ea typeface="Calibri"/>
              <a:cs typeface="Times New Roman"/>
            </a:endParaRPr>
          </a:p>
        </p:txBody>
      </p:sp>
      <p:sp>
        <p:nvSpPr>
          <p:cNvPr id="11" name="Dreptunghi 10"/>
          <p:cNvSpPr/>
          <p:nvPr/>
        </p:nvSpPr>
        <p:spPr>
          <a:xfrm>
            <a:off x="179512" y="908720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>
                <a:latin typeface="Times New Roman"/>
                <a:ea typeface="Times New Roman"/>
              </a:rPr>
              <a:t>ciocanele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trebuie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să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 smtClean="0">
                <a:latin typeface="Times New Roman"/>
                <a:ea typeface="Times New Roman"/>
              </a:rPr>
              <a:t>aib</a:t>
            </a:r>
            <a:r>
              <a:rPr lang="ro-RO" dirty="0" smtClean="0">
                <a:latin typeface="Times New Roman"/>
                <a:ea typeface="Times New Roman"/>
              </a:rPr>
              <a:t>ă</a:t>
            </a: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en-US" dirty="0" err="1" smtClean="0">
                <a:latin typeface="Times New Roman"/>
                <a:ea typeface="Times New Roman"/>
              </a:rPr>
              <a:t>cozi</a:t>
            </a: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en-US" dirty="0">
                <a:latin typeface="Times New Roman"/>
                <a:ea typeface="Times New Roman"/>
              </a:rPr>
              <a:t>de </a:t>
            </a:r>
            <a:r>
              <a:rPr lang="en-US" dirty="0" err="1">
                <a:latin typeface="Times New Roman"/>
                <a:ea typeface="Times New Roman"/>
              </a:rPr>
              <a:t>lemn</a:t>
            </a:r>
            <a:r>
              <a:rPr lang="en-US" dirty="0">
                <a:latin typeface="Times New Roman"/>
                <a:ea typeface="Times New Roman"/>
              </a:rPr>
              <a:t> de </a:t>
            </a:r>
            <a:r>
              <a:rPr lang="en-US" dirty="0" err="1">
                <a:latin typeface="Times New Roman"/>
                <a:ea typeface="Times New Roman"/>
              </a:rPr>
              <a:t>esență</a:t>
            </a:r>
            <a:r>
              <a:rPr lang="en-US" dirty="0">
                <a:latin typeface="Times New Roman"/>
                <a:ea typeface="Times New Roman"/>
              </a:rPr>
              <a:t> tare</a:t>
            </a:r>
            <a:endParaRPr lang="ro-RO" dirty="0"/>
          </a:p>
        </p:txBody>
      </p:sp>
      <p:sp>
        <p:nvSpPr>
          <p:cNvPr id="12" name="Dreptunghi 11"/>
          <p:cNvSpPr/>
          <p:nvPr/>
        </p:nvSpPr>
        <p:spPr>
          <a:xfrm>
            <a:off x="179512" y="1437698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dirty="0">
                <a:latin typeface="Times New Roman"/>
                <a:ea typeface="Times New Roman"/>
              </a:rPr>
              <a:t>este </a:t>
            </a:r>
            <a:r>
              <a:rPr lang="fr-FR" dirty="0" err="1">
                <a:latin typeface="Times New Roman"/>
                <a:ea typeface="Times New Roman"/>
              </a:rPr>
              <a:t>interzis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lucrul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cu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ciocane</a:t>
            </a:r>
            <a:r>
              <a:rPr lang="fr-FR" dirty="0">
                <a:latin typeface="Times New Roman"/>
                <a:ea typeface="Times New Roman"/>
              </a:rPr>
              <a:t>, </a:t>
            </a:r>
            <a:r>
              <a:rPr lang="fr-FR" dirty="0" err="1">
                <a:latin typeface="Times New Roman"/>
                <a:ea typeface="Times New Roman"/>
              </a:rPr>
              <a:t>nicovale</a:t>
            </a:r>
            <a:r>
              <a:rPr lang="fr-FR" dirty="0">
                <a:latin typeface="Times New Roman"/>
                <a:ea typeface="Times New Roman"/>
              </a:rPr>
              <a:t> de </a:t>
            </a:r>
            <a:r>
              <a:rPr lang="fr-FR" dirty="0" err="1">
                <a:latin typeface="Times New Roman"/>
                <a:ea typeface="Times New Roman"/>
              </a:rPr>
              <a:t>îndreptat</a:t>
            </a:r>
            <a:r>
              <a:rPr lang="fr-FR" dirty="0">
                <a:latin typeface="Times New Roman"/>
                <a:ea typeface="Times New Roman"/>
              </a:rPr>
              <a:t> care au </a:t>
            </a:r>
            <a:r>
              <a:rPr lang="fr-FR" dirty="0" err="1">
                <a:latin typeface="Times New Roman"/>
                <a:ea typeface="Times New Roman"/>
              </a:rPr>
              <a:t>fisuri</a:t>
            </a:r>
            <a:endParaRPr lang="ro-RO" dirty="0"/>
          </a:p>
        </p:txBody>
      </p:sp>
      <p:sp>
        <p:nvSpPr>
          <p:cNvPr id="13" name="Dreptunghi 12"/>
          <p:cNvSpPr/>
          <p:nvPr/>
        </p:nvSpPr>
        <p:spPr>
          <a:xfrm>
            <a:off x="179512" y="1966676"/>
            <a:ext cx="8820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dirty="0">
                <a:latin typeface="Times New Roman"/>
                <a:ea typeface="Times New Roman"/>
              </a:rPr>
              <a:t>la </a:t>
            </a:r>
            <a:r>
              <a:rPr lang="fr-FR" dirty="0" err="1">
                <a:latin typeface="Times New Roman"/>
                <a:ea typeface="Times New Roman"/>
              </a:rPr>
              <a:t>folosirea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trasatoarelor</a:t>
            </a:r>
            <a:r>
              <a:rPr lang="fr-FR" dirty="0">
                <a:latin typeface="Times New Roman"/>
                <a:ea typeface="Times New Roman"/>
              </a:rPr>
              <a:t> se </a:t>
            </a:r>
            <a:r>
              <a:rPr lang="fr-FR" dirty="0" err="1">
                <a:latin typeface="Times New Roman"/>
                <a:ea typeface="Times New Roman"/>
              </a:rPr>
              <a:t>cere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atenție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pentru</a:t>
            </a:r>
            <a:r>
              <a:rPr lang="fr-FR" dirty="0">
                <a:latin typeface="Times New Roman"/>
                <a:ea typeface="Times New Roman"/>
              </a:rPr>
              <a:t> a nu se </a:t>
            </a:r>
            <a:r>
              <a:rPr lang="fr-FR" dirty="0" err="1">
                <a:latin typeface="Times New Roman"/>
                <a:ea typeface="Times New Roman"/>
              </a:rPr>
              <a:t>produce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înțepături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cu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smtClean="0">
                <a:latin typeface="Times New Roman"/>
                <a:ea typeface="Times New Roman"/>
              </a:rPr>
              <a:t>v</a:t>
            </a:r>
            <a:r>
              <a:rPr lang="ro-RO" dirty="0">
                <a:latin typeface="Times New Roman"/>
                <a:ea typeface="Times New Roman"/>
              </a:rPr>
              <a:t>â</a:t>
            </a:r>
            <a:r>
              <a:rPr lang="fr-FR" dirty="0" err="1" smtClean="0">
                <a:latin typeface="Times New Roman"/>
                <a:ea typeface="Times New Roman"/>
              </a:rPr>
              <a:t>rful</a:t>
            </a:r>
            <a:r>
              <a:rPr lang="fr-FR" dirty="0" smtClean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ascuțit</a:t>
            </a:r>
            <a:endParaRPr lang="ro-RO" dirty="0"/>
          </a:p>
        </p:txBody>
      </p:sp>
      <p:sp>
        <p:nvSpPr>
          <p:cNvPr id="14" name="Dreptunghi 13"/>
          <p:cNvSpPr/>
          <p:nvPr/>
        </p:nvSpPr>
        <p:spPr>
          <a:xfrm>
            <a:off x="179512" y="2495654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dirty="0" err="1">
                <a:latin typeface="Times New Roman"/>
                <a:ea typeface="Times New Roman"/>
              </a:rPr>
              <a:t>uneltele</a:t>
            </a:r>
            <a:r>
              <a:rPr lang="fr-FR" dirty="0">
                <a:latin typeface="Times New Roman"/>
                <a:ea typeface="Times New Roman"/>
              </a:rPr>
              <a:t> de </a:t>
            </a:r>
            <a:r>
              <a:rPr lang="fr-FR" dirty="0" err="1">
                <a:latin typeface="Times New Roman"/>
                <a:ea typeface="Times New Roman"/>
              </a:rPr>
              <a:t>mână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pentru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tăiere</a:t>
            </a:r>
            <a:r>
              <a:rPr lang="fr-FR" dirty="0">
                <a:latin typeface="Times New Roman"/>
                <a:ea typeface="Times New Roman"/>
              </a:rPr>
              <a:t> vor fi </a:t>
            </a:r>
            <a:r>
              <a:rPr lang="fr-FR" dirty="0" err="1">
                <a:latin typeface="Times New Roman"/>
                <a:ea typeface="Times New Roman"/>
              </a:rPr>
              <a:t>verificate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înainte</a:t>
            </a:r>
            <a:r>
              <a:rPr lang="fr-FR" dirty="0">
                <a:latin typeface="Times New Roman"/>
                <a:ea typeface="Times New Roman"/>
              </a:rPr>
              <a:t> de </a:t>
            </a:r>
            <a:r>
              <a:rPr lang="fr-FR" dirty="0" err="1">
                <a:latin typeface="Times New Roman"/>
                <a:ea typeface="Times New Roman"/>
              </a:rPr>
              <a:t>începerea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lucrului</a:t>
            </a:r>
            <a:r>
              <a:rPr lang="fr-FR" dirty="0">
                <a:latin typeface="Times New Roman"/>
                <a:ea typeface="Times New Roman"/>
              </a:rPr>
              <a:t> </a:t>
            </a:r>
            <a:endParaRPr lang="ro-RO" dirty="0"/>
          </a:p>
        </p:txBody>
      </p:sp>
      <p:sp>
        <p:nvSpPr>
          <p:cNvPr id="15" name="Dreptunghi 14"/>
          <p:cNvSpPr/>
          <p:nvPr/>
        </p:nvSpPr>
        <p:spPr>
          <a:xfrm>
            <a:off x="179512" y="3024632"/>
            <a:ext cx="871296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fr-FR" dirty="0" err="1">
                <a:latin typeface="Times New Roman"/>
                <a:ea typeface="Times New Roman"/>
                <a:cs typeface="Times New Roman"/>
              </a:rPr>
              <a:t>trebuie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s</a:t>
            </a:r>
            <a:r>
              <a:rPr lang="ro-RO" dirty="0" smtClean="0">
                <a:latin typeface="Times New Roman"/>
                <a:ea typeface="Times New Roman"/>
                <a:cs typeface="Times New Roman"/>
              </a:rPr>
              <a:t>ă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se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poarte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ochelari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de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protecție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iar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locul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să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fie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îngrădit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cu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paravane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de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protecție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; </a:t>
            </a:r>
            <a:endParaRPr lang="ro-RO" sz="1600" dirty="0">
              <a:ea typeface="Calibri"/>
              <a:cs typeface="Times New Roman"/>
            </a:endParaRPr>
          </a:p>
        </p:txBody>
      </p:sp>
      <p:sp>
        <p:nvSpPr>
          <p:cNvPr id="16" name="Dreptunghi 15"/>
          <p:cNvSpPr/>
          <p:nvPr/>
        </p:nvSpPr>
        <p:spPr>
          <a:xfrm>
            <a:off x="179512" y="3692109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dirty="0" err="1">
                <a:latin typeface="Times New Roman"/>
                <a:ea typeface="Times New Roman"/>
              </a:rPr>
              <a:t>uneltele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pe</a:t>
            </a:r>
            <a:r>
              <a:rPr lang="fr-FR" dirty="0">
                <a:latin typeface="Times New Roman"/>
                <a:ea typeface="Times New Roman"/>
              </a:rPr>
              <a:t> care se </a:t>
            </a:r>
            <a:r>
              <a:rPr lang="fr-FR" dirty="0" err="1">
                <a:latin typeface="Times New Roman"/>
                <a:ea typeface="Times New Roman"/>
              </a:rPr>
              <a:t>sprijină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semifabricatul</a:t>
            </a:r>
            <a:r>
              <a:rPr lang="fr-FR" dirty="0">
                <a:latin typeface="Times New Roman"/>
                <a:ea typeface="Times New Roman"/>
              </a:rPr>
              <a:t> care se </a:t>
            </a:r>
            <a:r>
              <a:rPr lang="fr-FR" dirty="0" err="1">
                <a:latin typeface="Times New Roman"/>
                <a:ea typeface="Times New Roman"/>
              </a:rPr>
              <a:t>îndoaie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trebuie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smtClean="0">
                <a:latin typeface="Times New Roman"/>
                <a:ea typeface="Times New Roman"/>
              </a:rPr>
              <a:t>s</a:t>
            </a:r>
            <a:r>
              <a:rPr lang="ro-RO" dirty="0" smtClean="0">
                <a:latin typeface="Times New Roman"/>
                <a:ea typeface="Times New Roman"/>
              </a:rPr>
              <a:t>ă</a:t>
            </a:r>
            <a:r>
              <a:rPr lang="fr-FR" dirty="0" smtClean="0">
                <a:latin typeface="Times New Roman"/>
                <a:ea typeface="Times New Roman"/>
              </a:rPr>
              <a:t> </a:t>
            </a:r>
            <a:r>
              <a:rPr lang="fr-FR" dirty="0">
                <a:latin typeface="Times New Roman"/>
                <a:ea typeface="Times New Roman"/>
              </a:rPr>
              <a:t>fie bine </a:t>
            </a:r>
            <a:r>
              <a:rPr lang="fr-FR" dirty="0" err="1">
                <a:latin typeface="Times New Roman"/>
                <a:ea typeface="Times New Roman"/>
              </a:rPr>
              <a:t>fixate</a:t>
            </a:r>
            <a:endParaRPr lang="ro-RO" dirty="0"/>
          </a:p>
        </p:txBody>
      </p:sp>
      <p:sp>
        <p:nvSpPr>
          <p:cNvPr id="17" name="Dreptunghi 16"/>
          <p:cNvSpPr/>
          <p:nvPr/>
        </p:nvSpPr>
        <p:spPr>
          <a:xfrm>
            <a:off x="179512" y="4221088"/>
            <a:ext cx="885698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o-RO" dirty="0" smtClean="0">
                <a:latin typeface="Times New Roman"/>
                <a:ea typeface="Times New Roman"/>
                <a:cs typeface="Times New Roman"/>
              </a:rPr>
              <a:t>p</a:t>
            </a:r>
            <a:r>
              <a:rPr lang="fr-FR" dirty="0" err="1" smtClean="0">
                <a:latin typeface="Times New Roman"/>
                <a:ea typeface="Times New Roman"/>
                <a:cs typeface="Times New Roman"/>
              </a:rPr>
              <a:t>ărțile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mașinilor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 smtClean="0">
                <a:latin typeface="Times New Roman"/>
                <a:ea typeface="Times New Roman"/>
                <a:cs typeface="Times New Roman"/>
              </a:rPr>
              <a:t>în</a:t>
            </a:r>
            <a:r>
              <a:rPr lang="ro-RO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 smtClean="0">
                <a:latin typeface="Times New Roman"/>
                <a:ea typeface="Times New Roman"/>
                <a:cs typeface="Times New Roman"/>
              </a:rPr>
              <a:t>mișcare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vor fi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prevăzute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cu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apărători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de 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pro</a:t>
            </a:r>
            <a:r>
              <a:rPr lang="ro-RO" dirty="0" smtClean="0">
                <a:latin typeface="Times New Roman"/>
                <a:ea typeface="Times New Roman"/>
                <a:cs typeface="Times New Roman"/>
              </a:rPr>
              <a:t>te</a:t>
            </a:r>
            <a:r>
              <a:rPr lang="fr-FR" dirty="0" err="1" smtClean="0">
                <a:latin typeface="Times New Roman"/>
                <a:ea typeface="Times New Roman"/>
                <a:cs typeface="Times New Roman"/>
              </a:rPr>
              <a:t>cție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 ;</a:t>
            </a:r>
            <a:endParaRPr lang="ro-RO" sz="1600" dirty="0">
              <a:ea typeface="Calibri"/>
              <a:cs typeface="Times New Roman"/>
            </a:endParaRPr>
          </a:p>
        </p:txBody>
      </p:sp>
      <p:sp>
        <p:nvSpPr>
          <p:cNvPr id="18" name="Dreptunghi 17"/>
          <p:cNvSpPr/>
          <p:nvPr/>
        </p:nvSpPr>
        <p:spPr>
          <a:xfrm>
            <a:off x="179512" y="53732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>
                <a:latin typeface="Times New Roman"/>
                <a:ea typeface="Times New Roman"/>
              </a:rPr>
              <a:t>la </a:t>
            </a:r>
            <a:r>
              <a:rPr lang="fr-FR" dirty="0" err="1" smtClean="0">
                <a:latin typeface="Times New Roman"/>
                <a:ea typeface="Times New Roman"/>
              </a:rPr>
              <a:t>reparații</a:t>
            </a:r>
            <a:r>
              <a:rPr lang="fr-FR" dirty="0" smtClean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personalul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trebuie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să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poarte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</a:rPr>
              <a:t>echipament</a:t>
            </a:r>
            <a:r>
              <a:rPr lang="fr-FR" dirty="0">
                <a:latin typeface="Times New Roman"/>
                <a:ea typeface="Times New Roman"/>
              </a:rPr>
              <a:t> de </a:t>
            </a:r>
            <a:r>
              <a:rPr lang="fr-FR" dirty="0" err="1">
                <a:latin typeface="Times New Roman"/>
                <a:ea typeface="Times New Roman"/>
              </a:rPr>
              <a:t>protecție</a:t>
            </a:r>
            <a:r>
              <a:rPr lang="fr-FR" dirty="0">
                <a:latin typeface="Times New Roman"/>
                <a:ea typeface="Times New Roman"/>
              </a:rPr>
              <a:t> </a:t>
            </a:r>
            <a:r>
              <a:rPr lang="fr-FR" dirty="0" err="1" smtClean="0">
                <a:latin typeface="Times New Roman"/>
                <a:ea typeface="Times New Roman"/>
              </a:rPr>
              <a:t>adecvat</a:t>
            </a:r>
            <a:endParaRPr lang="ro-RO" dirty="0"/>
          </a:p>
        </p:txBody>
      </p:sp>
      <p:pic>
        <p:nvPicPr>
          <p:cNvPr id="22" name="Picture 7" descr="http://sculeautoservice.ro/wp-content/uploads/2014/01/echipamente-de-protectie-870x3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157192"/>
            <a:ext cx="3262630" cy="1432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177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395536" y="1196752"/>
            <a:ext cx="85689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dirty="0" err="1">
                <a:latin typeface="Times New Roman"/>
                <a:ea typeface="Times New Roman"/>
                <a:cs typeface="Times New Roman"/>
              </a:rPr>
              <a:t>În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urma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identificării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  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punctelor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tari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, a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punctelor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slabe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, a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oportunităților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și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a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amenințărilor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se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poate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concluziona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că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  <a:cs typeface="Times New Roman"/>
              </a:rPr>
              <a:t>Atelierul</a:t>
            </a:r>
            <a:r>
              <a:rPr lang="en-US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  <a:cs typeface="Times New Roman"/>
              </a:rPr>
              <a:t>mecanic</a:t>
            </a:r>
            <a:r>
              <a:rPr lang="en-US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  <a:cs typeface="Times New Roman"/>
              </a:rPr>
              <a:t>analizat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: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fr-FR" sz="800" dirty="0">
                <a:latin typeface="Times New Roman"/>
                <a:ea typeface="Times New Roman"/>
                <a:cs typeface="Times New Roman"/>
              </a:rPr>
              <a:t>         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este un </a:t>
            </a:r>
            <a:r>
              <a:rPr lang="ro-RO" dirty="0" smtClean="0">
                <a:latin typeface="Times New Roman"/>
                <a:ea typeface="Times New Roman"/>
                <a:cs typeface="Times New Roman"/>
              </a:rPr>
              <a:t>a</a:t>
            </a:r>
            <a:r>
              <a:rPr lang="fr-FR" dirty="0" err="1" smtClean="0">
                <a:latin typeface="Times New Roman"/>
                <a:ea typeface="Times New Roman"/>
                <a:cs typeface="Times New Roman"/>
              </a:rPr>
              <a:t>telier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profitabil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;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fr-FR" sz="800" dirty="0">
                <a:latin typeface="Times New Roman"/>
                <a:ea typeface="Times New Roman"/>
                <a:cs typeface="Times New Roman"/>
              </a:rPr>
              <a:t>         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are un management modern;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en-US" sz="800" dirty="0">
                <a:latin typeface="Times New Roman"/>
                <a:ea typeface="Times New Roman"/>
                <a:cs typeface="Times New Roman"/>
              </a:rPr>
              <a:t>         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are o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structură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organizatorică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optimă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;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fr-FR" sz="800" dirty="0">
                <a:latin typeface="Times New Roman"/>
                <a:ea typeface="Times New Roman"/>
                <a:cs typeface="Times New Roman"/>
              </a:rPr>
              <a:t>         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posedă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o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bază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tehnico-materială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modern</a:t>
            </a:r>
            <a:r>
              <a:rPr lang="ro-RO" dirty="0" smtClean="0">
                <a:latin typeface="Times New Roman"/>
                <a:ea typeface="Times New Roman"/>
                <a:cs typeface="Times New Roman"/>
              </a:rPr>
              <a:t>ă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în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proporție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de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aproximativ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80%;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en-US" sz="800" dirty="0">
                <a:latin typeface="Times New Roman"/>
                <a:ea typeface="Times New Roman"/>
                <a:cs typeface="Times New Roman"/>
              </a:rPr>
              <a:t>         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are un 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pre</a:t>
            </a:r>
            <a:r>
              <a:rPr lang="ro-RO" dirty="0" err="1" smtClean="0">
                <a:latin typeface="Times New Roman"/>
                <a:ea typeface="Times New Roman"/>
                <a:cs typeface="Times New Roman"/>
              </a:rPr>
              <a:t>ţ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de cost al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produselor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competitiv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;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fr-FR" sz="800" dirty="0">
                <a:latin typeface="Times New Roman"/>
                <a:ea typeface="Times New Roman"/>
                <a:cs typeface="Times New Roman"/>
              </a:rPr>
              <a:t>         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are o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piață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de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desfacere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 smtClean="0">
                <a:latin typeface="Times New Roman"/>
                <a:ea typeface="Times New Roman"/>
                <a:cs typeface="Times New Roman"/>
              </a:rPr>
              <a:t>stabilă</a:t>
            </a:r>
            <a:r>
              <a:rPr lang="ro-RO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 smtClean="0">
                <a:latin typeface="Times New Roman"/>
                <a:ea typeface="Times New Roman"/>
                <a:cs typeface="Times New Roman"/>
              </a:rPr>
              <a:t>și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este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posibilă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lărgirea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ei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;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fr-FR" sz="800" dirty="0">
                <a:latin typeface="Times New Roman"/>
                <a:ea typeface="Times New Roman"/>
                <a:cs typeface="Times New Roman"/>
              </a:rPr>
              <a:t>         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a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obținut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un profit constant;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fr-FR" sz="800" dirty="0">
                <a:latin typeface="Times New Roman"/>
                <a:ea typeface="Times New Roman"/>
                <a:cs typeface="Times New Roman"/>
              </a:rPr>
              <a:t>         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are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posibilitatea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și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 smtClean="0">
                <a:latin typeface="Times New Roman"/>
                <a:ea typeface="Times New Roman"/>
                <a:cs typeface="Times New Roman"/>
              </a:rPr>
              <a:t>condiții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de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diversificare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a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produselor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;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>
                <a:latin typeface="Times New Roman"/>
                <a:ea typeface="Times New Roman"/>
                <a:cs typeface="Times New Roman"/>
              </a:rPr>
              <a:t>-   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deține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personal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tânăr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bine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calificat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;</a:t>
            </a:r>
            <a:endParaRPr lang="ro-RO" sz="16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fr-FR" sz="800" dirty="0">
                <a:latin typeface="Times New Roman"/>
                <a:ea typeface="Times New Roman"/>
                <a:cs typeface="Times New Roman"/>
              </a:rPr>
              <a:t>         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are </a:t>
            </a:r>
            <a:r>
              <a:rPr lang="fr-FR" dirty="0" err="1">
                <a:latin typeface="Times New Roman"/>
                <a:ea typeface="Times New Roman"/>
                <a:cs typeface="Times New Roman"/>
              </a:rPr>
              <a:t>posibilitatea</a:t>
            </a:r>
            <a:r>
              <a:rPr lang="fr-FR" dirty="0">
                <a:latin typeface="Times New Roman"/>
                <a:ea typeface="Times New Roman"/>
                <a:cs typeface="Times New Roman"/>
              </a:rPr>
              <a:t> de a se </a:t>
            </a:r>
            <a:r>
              <a:rPr lang="fr-FR" dirty="0" err="1" smtClean="0">
                <a:latin typeface="Times New Roman"/>
                <a:ea typeface="Times New Roman"/>
                <a:cs typeface="Times New Roman"/>
              </a:rPr>
              <a:t>dezvolta</a:t>
            </a:r>
            <a:r>
              <a:rPr lang="fr-FR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o-RO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2000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reptunghi 4"/>
          <p:cNvSpPr/>
          <p:nvPr/>
        </p:nvSpPr>
        <p:spPr>
          <a:xfrm>
            <a:off x="2267744" y="188640"/>
            <a:ext cx="4572000" cy="4633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effectLst/>
                <a:latin typeface="Times New Roman"/>
                <a:ea typeface="Calibri"/>
                <a:cs typeface="Times New Roman"/>
              </a:rPr>
              <a:t>ANALIZA</a:t>
            </a:r>
            <a:r>
              <a:rPr lang="ro-RO" b="1" dirty="0" smtClean="0">
                <a:effectLst/>
                <a:latin typeface="Times New Roman"/>
                <a:ea typeface="Calibri"/>
                <a:cs typeface="Times New Roman"/>
              </a:rPr>
              <a:t> SWOT</a:t>
            </a:r>
            <a:endParaRPr lang="ro-RO" sz="1400" dirty="0">
              <a:ea typeface="Calibri"/>
              <a:cs typeface="Times New Roman"/>
            </a:endParaRPr>
          </a:p>
        </p:txBody>
      </p:sp>
      <p:sp>
        <p:nvSpPr>
          <p:cNvPr id="2" name="Stea cu 12 colţuri 1"/>
          <p:cNvSpPr/>
          <p:nvPr/>
        </p:nvSpPr>
        <p:spPr>
          <a:xfrm>
            <a:off x="2123728" y="2924944"/>
            <a:ext cx="4392488" cy="1656184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Procesul</a:t>
            </a:r>
            <a:r>
              <a:rPr lang="en-US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decizional</a:t>
            </a:r>
            <a:r>
              <a:rPr lang="en-US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include</a:t>
            </a:r>
            <a:r>
              <a:rPr lang="en-US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ro-RO" sz="28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467544" y="1700808"/>
            <a:ext cx="41764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en-US" sz="2000" b="1" dirty="0" err="1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construiește</a:t>
            </a:r>
            <a:r>
              <a:rPr lang="en-US" sz="20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pe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Punctele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Tari</a:t>
            </a:r>
            <a:endParaRPr lang="en-US" sz="20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" name="CasetăText 6"/>
          <p:cNvSpPr txBox="1"/>
          <p:nvPr/>
        </p:nvSpPr>
        <p:spPr>
          <a:xfrm>
            <a:off x="5148064" y="1628800"/>
            <a:ext cx="41764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en-US" sz="28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elimină</a:t>
            </a:r>
            <a:r>
              <a:rPr lang="en-US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Punctele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Slabe</a:t>
            </a:r>
            <a:endParaRPr lang="en-US" sz="20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" name="CasetăText 7"/>
          <p:cNvSpPr txBox="1"/>
          <p:nvPr/>
        </p:nvSpPr>
        <p:spPr>
          <a:xfrm>
            <a:off x="323528" y="5013176"/>
            <a:ext cx="4176464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en-US" sz="28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exploatează</a:t>
            </a:r>
            <a:r>
              <a:rPr lang="en-US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Oportunitățile</a:t>
            </a:r>
            <a:endParaRPr lang="en-US" sz="20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" name="CasetăText 8"/>
          <p:cNvSpPr txBox="1"/>
          <p:nvPr/>
        </p:nvSpPr>
        <p:spPr>
          <a:xfrm>
            <a:off x="4967536" y="5085184"/>
            <a:ext cx="4176464" cy="570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ts val="1680"/>
              </a:lnSpc>
              <a:spcAft>
                <a:spcPts val="120"/>
              </a:spcAft>
              <a:buSzPts val="1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ts val="168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en-US" sz="28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îndepărtează</a:t>
            </a:r>
            <a:r>
              <a:rPr lang="en-US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Amenințările</a:t>
            </a:r>
            <a:endParaRPr lang="en-US" sz="20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" name="Săgeată la dreapta 3"/>
          <p:cNvSpPr/>
          <p:nvPr/>
        </p:nvSpPr>
        <p:spPr>
          <a:xfrm rot="13269451">
            <a:off x="2227234" y="2327314"/>
            <a:ext cx="1080120" cy="72008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0" name="Săgeată la dreapta 9"/>
          <p:cNvSpPr/>
          <p:nvPr/>
        </p:nvSpPr>
        <p:spPr>
          <a:xfrm rot="18653231">
            <a:off x="5521733" y="2344766"/>
            <a:ext cx="1080120" cy="72008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1" name="Săgeată la dreapta 10"/>
          <p:cNvSpPr/>
          <p:nvPr/>
        </p:nvSpPr>
        <p:spPr>
          <a:xfrm rot="8330549" flipV="1">
            <a:off x="2083218" y="4487554"/>
            <a:ext cx="1080120" cy="72008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2" name="Săgeată la dreapta 11"/>
          <p:cNvSpPr/>
          <p:nvPr/>
        </p:nvSpPr>
        <p:spPr>
          <a:xfrm rot="2946769" flipV="1">
            <a:off x="5521734" y="4432996"/>
            <a:ext cx="1080120" cy="72008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1236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251520" y="1484784"/>
            <a:ext cx="9001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2800" dirty="0" smtClean="0">
                <a:latin typeface="Times New Roman"/>
                <a:ea typeface="Calibri"/>
                <a:cs typeface="Times New Roman"/>
              </a:rPr>
              <a:t>• 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ce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merge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 bine?</a:t>
            </a:r>
            <a:endParaRPr lang="ro-RO" sz="28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28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800" dirty="0" smtClean="0">
                <a:latin typeface="Times New Roman"/>
                <a:ea typeface="Calibri"/>
                <a:cs typeface="Times New Roman"/>
              </a:rPr>
              <a:t>• 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ce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avem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și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 ne este de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ajutor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pentru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atingerea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obiectivelor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?</a:t>
            </a:r>
            <a:endParaRPr lang="ro-RO" sz="28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2800" dirty="0">
                <a:latin typeface="Times New Roman"/>
                <a:ea typeface="Calibri"/>
                <a:cs typeface="Times New Roman"/>
              </a:rPr>
              <a:t>• care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sunt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avantajele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noastre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?</a:t>
            </a:r>
            <a:endParaRPr lang="ro-RO" sz="28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2800" dirty="0">
                <a:latin typeface="Times New Roman"/>
                <a:ea typeface="Calibri"/>
                <a:cs typeface="Times New Roman"/>
              </a:rPr>
              <a:t>•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cu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 ce ne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putem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800" dirty="0" err="1">
                <a:latin typeface="Times New Roman"/>
                <a:ea typeface="Calibri"/>
                <a:cs typeface="Times New Roman"/>
              </a:rPr>
              <a:t>mândri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?</a:t>
            </a:r>
            <a:endParaRPr lang="ro-RO" sz="28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2800" dirty="0">
                <a:latin typeface="Times New Roman"/>
                <a:ea typeface="Calibri"/>
                <a:cs typeface="Times New Roman"/>
              </a:rPr>
              <a:t>• ce ne </a:t>
            </a:r>
            <a:r>
              <a:rPr lang="fr-FR" sz="2800" dirty="0" err="1" smtClean="0">
                <a:latin typeface="Times New Roman"/>
                <a:ea typeface="Calibri"/>
                <a:cs typeface="Times New Roman"/>
              </a:rPr>
              <a:t>dă</a:t>
            </a:r>
            <a:r>
              <a:rPr lang="fr-FR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800" dirty="0" err="1" smtClean="0">
                <a:latin typeface="Times New Roman"/>
                <a:ea typeface="Calibri"/>
                <a:cs typeface="Times New Roman"/>
              </a:rPr>
              <a:t>energie</a:t>
            </a:r>
            <a:r>
              <a:rPr lang="fr-FR" sz="2800" dirty="0">
                <a:latin typeface="Times New Roman"/>
                <a:ea typeface="Calibri"/>
                <a:cs typeface="Times New Roman"/>
              </a:rPr>
              <a:t>?</a:t>
            </a:r>
            <a:endParaRPr lang="ro-RO" sz="2800" dirty="0">
              <a:ea typeface="Calibri"/>
              <a:cs typeface="Times New Roman"/>
            </a:endParaRPr>
          </a:p>
        </p:txBody>
      </p:sp>
      <p:sp>
        <p:nvSpPr>
          <p:cNvPr id="5" name="Dreptunghi 4"/>
          <p:cNvSpPr/>
          <p:nvPr/>
        </p:nvSpPr>
        <p:spPr>
          <a:xfrm>
            <a:off x="2483768" y="26064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sz="3200" dirty="0" err="1" smtClean="0">
                <a:latin typeface="Times New Roman"/>
                <a:ea typeface="Times New Roman"/>
                <a:cs typeface="Times New Roman"/>
              </a:rPr>
              <a:t>Pentru</a:t>
            </a:r>
            <a:r>
              <a:rPr lang="en-US" sz="32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puncte</a:t>
            </a:r>
            <a:r>
              <a:rPr lang="en-US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tari</a:t>
            </a:r>
            <a:r>
              <a:rPr lang="en-US" sz="3200" dirty="0">
                <a:latin typeface="Times New Roman"/>
                <a:ea typeface="Times New Roman"/>
                <a:cs typeface="Times New Roman"/>
              </a:rPr>
              <a:t>:  </a:t>
            </a:r>
            <a:endParaRPr lang="ro-RO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3304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251520" y="1484784"/>
            <a:ext cx="9001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3200" dirty="0">
                <a:latin typeface="Times New Roman"/>
                <a:ea typeface="Calibri"/>
                <a:cs typeface="Times New Roman"/>
              </a:rPr>
              <a:t>• ce este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dificil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?</a:t>
            </a:r>
            <a:endParaRPr lang="ro-RO" sz="32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3200" dirty="0">
                <a:latin typeface="Times New Roman"/>
                <a:ea typeface="Calibri"/>
                <a:cs typeface="Times New Roman"/>
              </a:rPr>
              <a:t>• ce ne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oprește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 smtClean="0">
                <a:latin typeface="Times New Roman"/>
                <a:ea typeface="Calibri"/>
                <a:cs typeface="Times New Roman"/>
              </a:rPr>
              <a:t>să</a:t>
            </a:r>
            <a:r>
              <a:rPr lang="fr-FR" sz="3200" dirty="0" smtClean="0">
                <a:latin typeface="Times New Roman"/>
                <a:ea typeface="Calibri"/>
                <a:cs typeface="Times New Roman"/>
              </a:rPr>
              <a:t> ne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atingem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obiectivele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?</a:t>
            </a:r>
            <a:endParaRPr lang="ro-RO" sz="32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3200" dirty="0">
                <a:latin typeface="Times New Roman"/>
                <a:ea typeface="Calibri"/>
                <a:cs typeface="Times New Roman"/>
              </a:rPr>
              <a:t>•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cu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ce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provocări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ne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confruntăm</a:t>
            </a:r>
            <a:r>
              <a:rPr lang="fr-FR" sz="3200" dirty="0" smtClean="0">
                <a:latin typeface="Times New Roman"/>
                <a:ea typeface="Calibri"/>
                <a:cs typeface="Times New Roman"/>
              </a:rPr>
              <a:t>?</a:t>
            </a:r>
            <a:endParaRPr lang="en-US" sz="3200" dirty="0" smtClean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3200" dirty="0" smtClean="0">
                <a:latin typeface="Times New Roman"/>
                <a:ea typeface="Calibri"/>
                <a:cs typeface="Times New Roman"/>
              </a:rPr>
              <a:t>• </a:t>
            </a:r>
            <a:r>
              <a:rPr lang="en-US" sz="3200" dirty="0" err="1">
                <a:latin typeface="Times New Roman"/>
                <a:ea typeface="Calibri"/>
                <a:cs typeface="Times New Roman"/>
              </a:rPr>
              <a:t>ce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ne </a:t>
            </a:r>
            <a:r>
              <a:rPr lang="en-US" sz="3200" dirty="0" err="1">
                <a:latin typeface="Times New Roman"/>
                <a:ea typeface="Calibri"/>
                <a:cs typeface="Times New Roman"/>
              </a:rPr>
              <a:t>lipsește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?</a:t>
            </a:r>
            <a:endParaRPr lang="ro-RO" sz="3200" dirty="0">
              <a:ea typeface="Calibri"/>
              <a:cs typeface="Times New Roman"/>
            </a:endParaRPr>
          </a:p>
        </p:txBody>
      </p:sp>
      <p:sp>
        <p:nvSpPr>
          <p:cNvPr id="5" name="Dreptunghi 4"/>
          <p:cNvSpPr/>
          <p:nvPr/>
        </p:nvSpPr>
        <p:spPr>
          <a:xfrm>
            <a:off x="2483768" y="26064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 err="1" smtClean="0">
                <a:latin typeface="Times New Roman"/>
                <a:ea typeface="Calibri"/>
              </a:rPr>
              <a:t>Pentru</a:t>
            </a:r>
            <a:r>
              <a:rPr lang="en-US" sz="3200" dirty="0" smtClean="0">
                <a:latin typeface="Times New Roman"/>
                <a:ea typeface="Calibri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/>
                <a:ea typeface="Calibri"/>
              </a:rPr>
              <a:t>puncte</a:t>
            </a:r>
            <a:r>
              <a:rPr lang="en-US" sz="3200" dirty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/>
                <a:ea typeface="Calibri"/>
              </a:rPr>
              <a:t>slabe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:  </a:t>
            </a:r>
            <a:endParaRPr lang="ro-RO" sz="32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0684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251520" y="1484784"/>
            <a:ext cx="9001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3200" dirty="0">
                <a:latin typeface="Times New Roman"/>
                <a:ea typeface="Calibri"/>
                <a:cs typeface="Times New Roman"/>
              </a:rPr>
              <a:t>• ce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oportunități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de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viitor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putem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identifica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?</a:t>
            </a:r>
            <a:endParaRPr lang="ro-RO" sz="28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3200" dirty="0">
                <a:latin typeface="Times New Roman"/>
                <a:ea typeface="Calibri"/>
                <a:cs typeface="Times New Roman"/>
              </a:rPr>
              <a:t>• cum </a:t>
            </a:r>
            <a:r>
              <a:rPr lang="en-US" sz="3200" dirty="0" err="1">
                <a:latin typeface="Times New Roman"/>
                <a:ea typeface="Calibri"/>
                <a:cs typeface="Times New Roman"/>
              </a:rPr>
              <a:t>putem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>
                <a:latin typeface="Times New Roman"/>
                <a:ea typeface="Calibri"/>
                <a:cs typeface="Times New Roman"/>
              </a:rPr>
              <a:t>exploata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>
                <a:latin typeface="Times New Roman"/>
                <a:ea typeface="Calibri"/>
                <a:cs typeface="Times New Roman"/>
              </a:rPr>
              <a:t>aceste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>
                <a:latin typeface="Times New Roman"/>
                <a:ea typeface="Calibri"/>
                <a:cs typeface="Times New Roman"/>
              </a:rPr>
              <a:t>oportunități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?</a:t>
            </a:r>
            <a:endParaRPr lang="ro-RO" sz="28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3200" dirty="0">
                <a:latin typeface="Times New Roman"/>
                <a:ea typeface="Calibri"/>
                <a:cs typeface="Times New Roman"/>
              </a:rPr>
              <a:t>• ce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condiții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de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mediu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ne vor fi de </a:t>
            </a:r>
            <a:r>
              <a:rPr lang="fr-FR" sz="3200" dirty="0" err="1" smtClean="0">
                <a:latin typeface="Times New Roman"/>
                <a:ea typeface="Calibri"/>
                <a:cs typeface="Times New Roman"/>
              </a:rPr>
              <a:t>ajutor</a:t>
            </a:r>
            <a:r>
              <a:rPr lang="fr-FR" sz="3200" dirty="0" smtClean="0">
                <a:latin typeface="Times New Roman"/>
                <a:ea typeface="Calibri"/>
                <a:cs typeface="Times New Roman"/>
              </a:rPr>
              <a:t>? </a:t>
            </a:r>
            <a:endParaRPr lang="ro-RO" sz="2800" dirty="0">
              <a:ea typeface="Calibri"/>
              <a:cs typeface="Times New Roman"/>
            </a:endParaRPr>
          </a:p>
        </p:txBody>
      </p:sp>
      <p:sp>
        <p:nvSpPr>
          <p:cNvPr id="5" name="Dreptunghi 4"/>
          <p:cNvSpPr/>
          <p:nvPr/>
        </p:nvSpPr>
        <p:spPr>
          <a:xfrm>
            <a:off x="2483768" y="26064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 err="1" smtClean="0">
                <a:latin typeface="Times New Roman"/>
                <a:ea typeface="Calibri"/>
              </a:rPr>
              <a:t>Pentru</a:t>
            </a:r>
            <a:r>
              <a:rPr lang="en-US" sz="3200" dirty="0" smtClean="0">
                <a:latin typeface="Times New Roman"/>
                <a:ea typeface="Calibri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/>
                <a:ea typeface="Calibri"/>
              </a:rPr>
              <a:t>oportunități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:  </a:t>
            </a:r>
            <a:endParaRPr lang="ro-RO" sz="32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5251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251520" y="1484784"/>
            <a:ext cx="9001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3200" dirty="0">
                <a:latin typeface="Times New Roman"/>
                <a:ea typeface="Calibri"/>
                <a:cs typeface="Times New Roman"/>
              </a:rPr>
              <a:t>• ce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riscuri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și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amenințări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de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viitor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putem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identifica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?</a:t>
            </a:r>
            <a:endParaRPr lang="ro-RO" sz="28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3200" dirty="0">
                <a:latin typeface="Times New Roman"/>
                <a:ea typeface="Calibri"/>
                <a:cs typeface="Times New Roman"/>
              </a:rPr>
              <a:t>• cum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putem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atenua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aceste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riscuri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?</a:t>
            </a:r>
            <a:endParaRPr lang="ro-RO" sz="28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3200" dirty="0">
                <a:latin typeface="Times New Roman"/>
                <a:ea typeface="Calibri"/>
                <a:cs typeface="Times New Roman"/>
              </a:rPr>
              <a:t>• ce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factori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critici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trebuie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monitorizați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?</a:t>
            </a:r>
            <a:endParaRPr lang="ro-RO" sz="28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fr-FR" sz="3200" dirty="0">
                <a:latin typeface="Times New Roman"/>
                <a:ea typeface="Calibri"/>
                <a:cs typeface="Times New Roman"/>
              </a:rPr>
              <a:t>• ce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condiții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de </a:t>
            </a:r>
            <a:r>
              <a:rPr lang="fr-FR" sz="3200" dirty="0" err="1">
                <a:latin typeface="Times New Roman"/>
                <a:ea typeface="Calibri"/>
                <a:cs typeface="Times New Roman"/>
              </a:rPr>
              <a:t>mediu</a:t>
            </a:r>
            <a:r>
              <a:rPr lang="fr-FR" sz="3200" dirty="0">
                <a:latin typeface="Times New Roman"/>
                <a:ea typeface="Calibri"/>
                <a:cs typeface="Times New Roman"/>
              </a:rPr>
              <a:t> vor fi </a:t>
            </a:r>
            <a:r>
              <a:rPr lang="fr-FR" sz="3200" dirty="0" err="1" smtClean="0">
                <a:latin typeface="Times New Roman"/>
                <a:ea typeface="Calibri"/>
                <a:cs typeface="Times New Roman"/>
              </a:rPr>
              <a:t>dăunătoare</a:t>
            </a:r>
            <a:r>
              <a:rPr lang="fr-FR" sz="3200" dirty="0" smtClean="0">
                <a:latin typeface="Times New Roman"/>
                <a:ea typeface="Calibri"/>
                <a:cs typeface="Times New Roman"/>
              </a:rPr>
              <a:t> ?</a:t>
            </a:r>
            <a:endParaRPr lang="ro-RO" sz="2800" dirty="0">
              <a:ea typeface="Calibri"/>
              <a:cs typeface="Times New Roman"/>
            </a:endParaRPr>
          </a:p>
        </p:txBody>
      </p:sp>
      <p:sp>
        <p:nvSpPr>
          <p:cNvPr id="5" name="Dreptunghi 4"/>
          <p:cNvSpPr/>
          <p:nvPr/>
        </p:nvSpPr>
        <p:spPr>
          <a:xfrm>
            <a:off x="2483768" y="26064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 err="1" smtClean="0">
                <a:latin typeface="Times New Roman"/>
                <a:ea typeface="Calibri"/>
              </a:rPr>
              <a:t>Pentru</a:t>
            </a:r>
            <a:r>
              <a:rPr lang="en-US" sz="3200" dirty="0" smtClean="0">
                <a:latin typeface="Times New Roman"/>
                <a:ea typeface="Calibri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/>
                <a:ea typeface="Calibri"/>
              </a:rPr>
              <a:t>amenințări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:  </a:t>
            </a:r>
            <a:endParaRPr lang="ro-RO" sz="32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184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1403648" y="116632"/>
            <a:ext cx="684076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ANALIZA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SWOT A UNUI ATELIER MECANIC</a:t>
            </a:r>
            <a:endParaRPr lang="ro-RO" sz="2400" dirty="0">
              <a:ea typeface="Calibri"/>
              <a:cs typeface="Times New Roman"/>
            </a:endParaRPr>
          </a:p>
        </p:txBody>
      </p:sp>
      <p:sp>
        <p:nvSpPr>
          <p:cNvPr id="5" name="Dreptunghi 4"/>
          <p:cNvSpPr/>
          <p:nvPr/>
        </p:nvSpPr>
        <p:spPr>
          <a:xfrm>
            <a:off x="15778" y="141277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b="1" i="1" dirty="0">
                <a:solidFill>
                  <a:srgbClr val="FF0000"/>
                </a:solidFill>
                <a:latin typeface="Times New Roman"/>
                <a:ea typeface="Times New Roman"/>
              </a:rPr>
              <a:t>punctele forte</a:t>
            </a:r>
            <a:r>
              <a:rPr lang="ro-RO" b="1" i="1" dirty="0">
                <a:latin typeface="Times New Roman"/>
                <a:ea typeface="Times New Roman"/>
              </a:rPr>
              <a:t>, </a:t>
            </a:r>
            <a:r>
              <a:rPr lang="ro-RO" dirty="0" smtClean="0">
                <a:latin typeface="Times New Roman"/>
                <a:ea typeface="Times New Roman"/>
              </a:rPr>
              <a:t>reprezintă activități </a:t>
            </a:r>
            <a:r>
              <a:rPr lang="ro-RO" dirty="0">
                <a:latin typeface="Times New Roman"/>
                <a:ea typeface="Times New Roman"/>
              </a:rPr>
              <a:t>pe care firma le realizează mai bine decât firmele concurente, sau resurse pe care le poseda și care </a:t>
            </a:r>
            <a:r>
              <a:rPr lang="ro-RO" dirty="0" smtClean="0">
                <a:latin typeface="Times New Roman"/>
                <a:ea typeface="Times New Roman"/>
              </a:rPr>
              <a:t>depășesc </a:t>
            </a:r>
            <a:endParaRPr lang="ro-RO" dirty="0"/>
          </a:p>
        </p:txBody>
      </p:sp>
      <p:sp>
        <p:nvSpPr>
          <p:cNvPr id="6" name="Dreptunghi 5"/>
          <p:cNvSpPr/>
          <p:nvPr/>
        </p:nvSpPr>
        <p:spPr>
          <a:xfrm>
            <a:off x="15778" y="2441213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o-RO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punctele </a:t>
            </a:r>
            <a:r>
              <a:rPr lang="ro-RO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slabe </a:t>
            </a:r>
            <a:r>
              <a:rPr lang="ro-RO" dirty="0" smtClean="0">
                <a:latin typeface="Times New Roman"/>
                <a:ea typeface="Times New Roman"/>
                <a:cs typeface="Times New Roman"/>
              </a:rPr>
              <a:t>reprezintă </a:t>
            </a:r>
            <a:r>
              <a:rPr lang="ro-RO" dirty="0">
                <a:latin typeface="Times New Roman"/>
                <a:ea typeface="Times New Roman"/>
                <a:cs typeface="Times New Roman"/>
              </a:rPr>
              <a:t>activități pe care firma nu le realizează la nivelul propriu celorlalte firme concurente sau resurse de care are nevoie dar nu le posedă.</a:t>
            </a:r>
            <a:endParaRPr lang="ro-RO" sz="1600" dirty="0">
              <a:ea typeface="Calibri"/>
              <a:cs typeface="Times New Roman"/>
            </a:endParaRPr>
          </a:p>
        </p:txBody>
      </p:sp>
      <p:sp>
        <p:nvSpPr>
          <p:cNvPr id="7" name="Dreptunghi 6"/>
          <p:cNvSpPr/>
          <p:nvPr/>
        </p:nvSpPr>
        <p:spPr>
          <a:xfrm>
            <a:off x="15778" y="3469650"/>
            <a:ext cx="86754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b="1" i="1" dirty="0">
                <a:solidFill>
                  <a:srgbClr val="FF0000"/>
                </a:solidFill>
                <a:latin typeface="Times New Roman"/>
                <a:ea typeface="Times New Roman"/>
              </a:rPr>
              <a:t>"</a:t>
            </a:r>
            <a:r>
              <a:rPr lang="ro-RO" b="1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Oportunitățile„ </a:t>
            </a:r>
            <a:r>
              <a:rPr lang="ro-RO" dirty="0" smtClean="0">
                <a:latin typeface="Times New Roman"/>
                <a:ea typeface="Times New Roman"/>
              </a:rPr>
              <a:t>reprezintă </a:t>
            </a:r>
            <a:r>
              <a:rPr lang="ro-RO" dirty="0">
                <a:latin typeface="Times New Roman"/>
                <a:ea typeface="Times New Roman"/>
              </a:rPr>
              <a:t>factori de mediu externi pozitivi pentru </a:t>
            </a:r>
            <a:r>
              <a:rPr lang="ro-RO" dirty="0" smtClean="0">
                <a:latin typeface="Times New Roman"/>
                <a:ea typeface="Times New Roman"/>
              </a:rPr>
              <a:t>firmă</a:t>
            </a:r>
            <a:endParaRPr lang="ro-RO" dirty="0"/>
          </a:p>
        </p:txBody>
      </p:sp>
      <p:sp>
        <p:nvSpPr>
          <p:cNvPr id="8" name="Dreptunghi 7"/>
          <p:cNvSpPr/>
          <p:nvPr/>
        </p:nvSpPr>
        <p:spPr>
          <a:xfrm>
            <a:off x="15778" y="4221088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b="1" i="1" dirty="0">
                <a:solidFill>
                  <a:srgbClr val="FF0000"/>
                </a:solidFill>
                <a:latin typeface="Times New Roman"/>
                <a:ea typeface="Times New Roman"/>
              </a:rPr>
              <a:t>"Amenințările"</a:t>
            </a:r>
            <a:r>
              <a:rPr lang="ro-RO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o-RO" dirty="0">
                <a:latin typeface="Times New Roman"/>
                <a:ea typeface="Times New Roman"/>
              </a:rPr>
              <a:t>sunt factori de mediu externi negativi pentru </a:t>
            </a:r>
            <a:r>
              <a:rPr lang="ro-RO" dirty="0" smtClean="0">
                <a:latin typeface="Times New Roman"/>
                <a:ea typeface="Times New Roman"/>
              </a:rPr>
              <a:t>firmă 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35514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323528" y="266596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400" b="1" dirty="0" err="1">
                <a:solidFill>
                  <a:srgbClr val="FF0000"/>
                </a:solidFill>
                <a:latin typeface="Times New Roman"/>
                <a:ea typeface="Calibri"/>
              </a:rPr>
              <a:t>Analiza</a:t>
            </a:r>
            <a:r>
              <a:rPr lang="en-US" sz="2400" b="1" dirty="0">
                <a:solidFill>
                  <a:srgbClr val="FF0000"/>
                </a:solidFill>
                <a:latin typeface="Times New Roman"/>
                <a:ea typeface="Calibri"/>
              </a:rPr>
              <a:t> SWOT </a:t>
            </a:r>
            <a:r>
              <a:rPr lang="en-US" sz="2400" b="1" dirty="0" err="1">
                <a:solidFill>
                  <a:srgbClr val="FF0000"/>
                </a:solidFill>
                <a:latin typeface="Times New Roman"/>
                <a:ea typeface="Calibri"/>
              </a:rPr>
              <a:t>sprijină</a:t>
            </a:r>
            <a:r>
              <a:rPr lang="en-US" sz="2400" b="1" dirty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/>
                <a:ea typeface="Calibri"/>
              </a:rPr>
              <a:t>planificarea</a:t>
            </a:r>
            <a:r>
              <a:rPr lang="en-US" sz="2400" b="1" dirty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strategică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în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ea typeface="Calibri"/>
              </a:rPr>
              <a:t>urm</a:t>
            </a:r>
            <a:r>
              <a:rPr lang="ro-RO" dirty="0" smtClean="0">
                <a:solidFill>
                  <a:srgbClr val="000000"/>
                </a:solidFill>
                <a:latin typeface="Times New Roman"/>
                <a:ea typeface="Calibri"/>
              </a:rPr>
              <a:t>ă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ea typeface="Calibri"/>
              </a:rPr>
              <a:t>torul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mod:</a:t>
            </a:r>
            <a:endParaRPr lang="ro-RO" dirty="0">
              <a:solidFill>
                <a:srgbClr val="000000"/>
              </a:solidFill>
              <a:latin typeface="Arial"/>
              <a:ea typeface="Calibri"/>
            </a:endParaRPr>
          </a:p>
          <a:p>
            <a:pPr marL="285750" indent="-285750" algn="just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a. Este o </a:t>
            </a:r>
            <a:r>
              <a:rPr lang="fr-FR" dirty="0" smtClean="0">
                <a:solidFill>
                  <a:srgbClr val="000000"/>
                </a:solidFill>
                <a:latin typeface="Times New Roman"/>
                <a:ea typeface="Calibri"/>
              </a:rPr>
              <a:t>surs</a:t>
            </a:r>
            <a:r>
              <a:rPr lang="ro-RO" dirty="0" smtClean="0">
                <a:solidFill>
                  <a:srgbClr val="000000"/>
                </a:solidFill>
                <a:latin typeface="Times New Roman"/>
                <a:ea typeface="Calibri"/>
              </a:rPr>
              <a:t>ă</a:t>
            </a:r>
            <a:r>
              <a:rPr lang="fr-FR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de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informare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pentru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planificarea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strategică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. </a:t>
            </a:r>
            <a:endParaRPr lang="ro-RO" dirty="0">
              <a:solidFill>
                <a:srgbClr val="000000"/>
              </a:solidFill>
              <a:latin typeface="Arial"/>
              <a:ea typeface="Calibri"/>
            </a:endParaRPr>
          </a:p>
          <a:p>
            <a:pPr marL="285750" indent="-285750" algn="just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b.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Construiește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punctele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tari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ale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organizației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. </a:t>
            </a:r>
            <a:endParaRPr lang="ro-RO" dirty="0">
              <a:solidFill>
                <a:srgbClr val="000000"/>
              </a:solidFill>
              <a:latin typeface="Arial"/>
              <a:ea typeface="Calibri"/>
            </a:endParaRPr>
          </a:p>
          <a:p>
            <a:pPr marL="285750" indent="-285750" algn="just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c.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Reversarea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punctelor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sale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slabe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. </a:t>
            </a:r>
            <a:endParaRPr lang="ro-RO" dirty="0">
              <a:solidFill>
                <a:srgbClr val="000000"/>
              </a:solidFill>
              <a:latin typeface="Arial"/>
              <a:ea typeface="Calibri"/>
            </a:endParaRPr>
          </a:p>
          <a:p>
            <a:pPr marL="285750" indent="-285750" algn="just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d.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Maximizarea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răspunsului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smtClean="0">
                <a:solidFill>
                  <a:srgbClr val="000000"/>
                </a:solidFill>
                <a:latin typeface="Times New Roman"/>
                <a:ea typeface="Calibri"/>
              </a:rPr>
              <a:t>s</a:t>
            </a:r>
            <a:r>
              <a:rPr lang="ro-RO" dirty="0" smtClean="0">
                <a:solidFill>
                  <a:srgbClr val="000000"/>
                </a:solidFill>
                <a:latin typeface="Times New Roman"/>
                <a:ea typeface="Calibri"/>
              </a:rPr>
              <a:t>ă</a:t>
            </a:r>
            <a:r>
              <a:rPr lang="fr-FR" dirty="0" smtClean="0">
                <a:solidFill>
                  <a:srgbClr val="000000"/>
                </a:solidFill>
                <a:latin typeface="Times New Roman"/>
                <a:ea typeface="Calibri"/>
              </a:rPr>
              <a:t>u 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la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oportunități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. </a:t>
            </a:r>
            <a:endParaRPr lang="ro-RO" dirty="0">
              <a:solidFill>
                <a:srgbClr val="000000"/>
              </a:solidFill>
              <a:latin typeface="Arial"/>
              <a:ea typeface="Calibri"/>
            </a:endParaRPr>
          </a:p>
          <a:p>
            <a:pPr marL="285750" indent="-285750" algn="just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e.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Depășirea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amenințărilor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organizației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. </a:t>
            </a:r>
            <a:endParaRPr lang="ro-RO" dirty="0">
              <a:solidFill>
                <a:srgbClr val="000000"/>
              </a:solidFill>
              <a:latin typeface="Arial"/>
              <a:ea typeface="Calibri"/>
            </a:endParaRPr>
          </a:p>
          <a:p>
            <a:pPr marL="285750" indent="-285750" algn="just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f.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Ajută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la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identificarea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competențelor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 de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ea typeface="Calibri"/>
              </a:rPr>
              <a:t>baz</a:t>
            </a:r>
            <a:r>
              <a:rPr lang="ro-RO" dirty="0" smtClean="0">
                <a:solidFill>
                  <a:srgbClr val="000000"/>
                </a:solidFill>
                <a:latin typeface="Times New Roman"/>
                <a:ea typeface="Calibri"/>
              </a:rPr>
              <a:t>ă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ale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Calibri"/>
              </a:rPr>
              <a:t>organizației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</a:rPr>
              <a:t>. </a:t>
            </a:r>
            <a:endParaRPr lang="ro-RO" dirty="0">
              <a:solidFill>
                <a:srgbClr val="000000"/>
              </a:solidFill>
              <a:latin typeface="Arial"/>
              <a:ea typeface="Calibri"/>
            </a:endParaRPr>
          </a:p>
          <a:p>
            <a:pPr marL="285750" indent="-285750" algn="just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g.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Ajută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la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stabilirea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obiectivelor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pentru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planificarea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strategică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. </a:t>
            </a:r>
            <a:endParaRPr lang="ro-RO" dirty="0">
              <a:solidFill>
                <a:srgbClr val="000000"/>
              </a:solidFill>
              <a:latin typeface="Arial"/>
              <a:ea typeface="Calibri"/>
            </a:endParaRPr>
          </a:p>
          <a:p>
            <a:pPr marL="285750" indent="-285750" algn="just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h.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Ajută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la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cunoașterea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trecutului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,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prezentului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err="1">
                <a:solidFill>
                  <a:srgbClr val="000000"/>
                </a:solidFill>
                <a:latin typeface="Times New Roman"/>
                <a:ea typeface="Calibri"/>
              </a:rPr>
              <a:t>și</a:t>
            </a:r>
            <a:r>
              <a:rPr lang="fr-FR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Times New Roman"/>
                <a:ea typeface="Calibri"/>
              </a:rPr>
              <a:t>viitorului</a:t>
            </a:r>
            <a:endParaRPr lang="ro-RO" dirty="0">
              <a:solidFill>
                <a:srgbClr val="000000"/>
              </a:solidFill>
              <a:effectLst/>
              <a:latin typeface="Arial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620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1662679" y="-99392"/>
            <a:ext cx="5674951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o-RO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PREZENTAREA </a:t>
            </a:r>
            <a:r>
              <a:rPr lang="ro-RO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 ATELIERULUI</a:t>
            </a:r>
            <a:endParaRPr lang="ro-RO" sz="28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5" name="Dreptunghi 4"/>
          <p:cNvSpPr/>
          <p:nvPr/>
        </p:nvSpPr>
        <p:spPr>
          <a:xfrm>
            <a:off x="2267744" y="764704"/>
            <a:ext cx="5117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800" b="1" dirty="0">
                <a:latin typeface="Times New Roman"/>
                <a:ea typeface="Times New Roman"/>
              </a:rPr>
              <a:t>Mijloace de măsurat și verificat </a:t>
            </a:r>
            <a:endParaRPr lang="ro-RO" sz="2800" dirty="0"/>
          </a:p>
        </p:txBody>
      </p:sp>
      <p:sp>
        <p:nvSpPr>
          <p:cNvPr id="6" name="Dreptunghi 5"/>
          <p:cNvSpPr/>
          <p:nvPr/>
        </p:nvSpPr>
        <p:spPr>
          <a:xfrm>
            <a:off x="251520" y="1484784"/>
            <a:ext cx="41152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dirty="0">
                <a:latin typeface="Times New Roman"/>
                <a:ea typeface="Times New Roman"/>
              </a:rPr>
              <a:t>Mijloace de măsurat și verificat </a:t>
            </a:r>
            <a:r>
              <a:rPr lang="ro-RO" b="1" dirty="0">
                <a:solidFill>
                  <a:srgbClr val="FF0000"/>
                </a:solidFill>
                <a:latin typeface="Times New Roman"/>
                <a:ea typeface="Times New Roman"/>
              </a:rPr>
              <a:t>lungimi</a:t>
            </a:r>
            <a:endParaRPr lang="ro-RO" dirty="0">
              <a:solidFill>
                <a:srgbClr val="FF0000"/>
              </a:solidFill>
            </a:endParaRPr>
          </a:p>
        </p:txBody>
      </p:sp>
      <p:sp>
        <p:nvSpPr>
          <p:cNvPr id="7" name="Dreptunghi 6"/>
          <p:cNvSpPr/>
          <p:nvPr/>
        </p:nvSpPr>
        <p:spPr>
          <a:xfrm>
            <a:off x="899592" y="2849161"/>
            <a:ext cx="244827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o-RO" i="1" dirty="0" smtClean="0">
                <a:latin typeface="Times New Roman"/>
                <a:ea typeface="Times New Roman"/>
                <a:cs typeface="Times New Roman"/>
              </a:rPr>
              <a:t>Rigla gradată și </a:t>
            </a:r>
            <a:r>
              <a:rPr lang="ro-RO" i="1" dirty="0">
                <a:latin typeface="Times New Roman"/>
                <a:ea typeface="Times New Roman"/>
                <a:cs typeface="Times New Roman"/>
              </a:rPr>
              <a:t>Ruleta</a:t>
            </a:r>
            <a:r>
              <a:rPr lang="ro-RO" i="1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o-RO" sz="1600" dirty="0" smtClean="0">
              <a:ea typeface="Calibri"/>
              <a:cs typeface="Times New Roman"/>
            </a:endParaRPr>
          </a:p>
        </p:txBody>
      </p:sp>
      <p:sp>
        <p:nvSpPr>
          <p:cNvPr id="10" name="Dreptunghi 9"/>
          <p:cNvSpPr/>
          <p:nvPr/>
        </p:nvSpPr>
        <p:spPr>
          <a:xfrm>
            <a:off x="1043608" y="4653136"/>
            <a:ext cx="23762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o-RO" i="1" dirty="0" smtClean="0">
                <a:latin typeface="Times New Roman"/>
                <a:ea typeface="Times New Roman"/>
                <a:cs typeface="Times New Roman"/>
              </a:rPr>
              <a:t>Șublerul și Micrometrul</a:t>
            </a:r>
            <a:endParaRPr lang="ro-RO" sz="1600" dirty="0">
              <a:ea typeface="Calibri"/>
              <a:cs typeface="Times New Roman"/>
            </a:endParaRPr>
          </a:p>
        </p:txBody>
      </p:sp>
      <p:pic>
        <p:nvPicPr>
          <p:cNvPr id="11" name="Picture 12" descr="aparate de masur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1506220" cy="1132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http://www.profitromania.ro/uploads/files/6178/products/sublere_micrometr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3312368" cy="138012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Dreptunghi 12"/>
          <p:cNvSpPr/>
          <p:nvPr/>
        </p:nvSpPr>
        <p:spPr>
          <a:xfrm>
            <a:off x="4427984" y="2492896"/>
            <a:ext cx="4281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dirty="0">
                <a:latin typeface="Times New Roman"/>
                <a:ea typeface="Times New Roman"/>
              </a:rPr>
              <a:t>Mijloace de măsurat și verificat </a:t>
            </a:r>
            <a:r>
              <a:rPr lang="ro-RO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unghiuri</a:t>
            </a:r>
            <a:endParaRPr lang="ro-RO" dirty="0">
              <a:solidFill>
                <a:srgbClr val="FF0000"/>
              </a:solidFill>
            </a:endParaRPr>
          </a:p>
        </p:txBody>
      </p:sp>
      <p:sp>
        <p:nvSpPr>
          <p:cNvPr id="15" name="Dreptunghi 14"/>
          <p:cNvSpPr/>
          <p:nvPr/>
        </p:nvSpPr>
        <p:spPr>
          <a:xfrm>
            <a:off x="4716016" y="3068960"/>
            <a:ext cx="996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Echerele</a:t>
            </a:r>
            <a:endParaRPr lang="ro-RO" dirty="0">
              <a:solidFill>
                <a:srgbClr val="FF0000"/>
              </a:solidFill>
            </a:endParaRPr>
          </a:p>
        </p:txBody>
      </p:sp>
      <p:sp>
        <p:nvSpPr>
          <p:cNvPr id="16" name="Dreptunghi 15"/>
          <p:cNvSpPr/>
          <p:nvPr/>
        </p:nvSpPr>
        <p:spPr>
          <a:xfrm>
            <a:off x="4716016" y="4005064"/>
            <a:ext cx="1407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i="1" dirty="0">
                <a:solidFill>
                  <a:srgbClr val="FF0000"/>
                </a:solidFill>
                <a:latin typeface="Times New Roman"/>
                <a:ea typeface="Times New Roman"/>
              </a:rPr>
              <a:t>Raportoarele</a:t>
            </a:r>
            <a:endParaRPr lang="ro-RO" dirty="0">
              <a:solidFill>
                <a:srgbClr val="FF0000"/>
              </a:solidFill>
            </a:endParaRPr>
          </a:p>
        </p:txBody>
      </p:sp>
      <p:sp>
        <p:nvSpPr>
          <p:cNvPr id="17" name="Dreptunghi 16"/>
          <p:cNvSpPr/>
          <p:nvPr/>
        </p:nvSpPr>
        <p:spPr>
          <a:xfrm>
            <a:off x="4644008" y="3429000"/>
            <a:ext cx="3935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dirty="0">
                <a:latin typeface="Times New Roman"/>
                <a:ea typeface="Times New Roman"/>
              </a:rPr>
              <a:t>unghiuri active de 45°, 60°, 90° și 120°. </a:t>
            </a:r>
            <a:endParaRPr lang="ro-RO" dirty="0"/>
          </a:p>
        </p:txBody>
      </p:sp>
      <p:sp>
        <p:nvSpPr>
          <p:cNvPr id="18" name="Dreptunghi 17"/>
          <p:cNvSpPr/>
          <p:nvPr/>
        </p:nvSpPr>
        <p:spPr>
          <a:xfrm>
            <a:off x="4644008" y="4365104"/>
            <a:ext cx="41024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dirty="0">
                <a:latin typeface="Times New Roman"/>
                <a:ea typeface="Times New Roman"/>
              </a:rPr>
              <a:t>mijloace de măsurare directa a unghiurilor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81701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țetă">
  <a:themeElements>
    <a:clrScheme name="Fațetă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țetă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țetă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96</TotalTime>
  <Words>855</Words>
  <Application>Microsoft Office PowerPoint</Application>
  <PresentationFormat>Expunere pe ecran (4:3)</PresentationFormat>
  <Paragraphs>139</Paragraphs>
  <Slides>14</Slides>
  <Notes>1</Notes>
  <HiddenSlides>0</HiddenSlides>
  <MMClips>0</MMClips>
  <ScaleCrop>false</ScaleCrop>
  <HeadingPairs>
    <vt:vector size="6" baseType="variant">
      <vt:variant>
        <vt:lpstr>Fonturi utilizate</vt:lpstr>
      </vt:variant>
      <vt:variant>
        <vt:i4>7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14</vt:i4>
      </vt:variant>
    </vt:vector>
  </HeadingPairs>
  <TitlesOfParts>
    <vt:vector size="22" baseType="lpstr">
      <vt:lpstr>Arial</vt:lpstr>
      <vt:lpstr>Calibri</vt:lpstr>
      <vt:lpstr>Cambria</vt:lpstr>
      <vt:lpstr>Times New Roman</vt:lpstr>
      <vt:lpstr>Trebuchet MS</vt:lpstr>
      <vt:lpstr>Wingdings</vt:lpstr>
      <vt:lpstr>Wingdings 3</vt:lpstr>
      <vt:lpstr>Fațetă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</vt:vector>
  </TitlesOfParts>
  <Company>MECTS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Unitate Scolara</dc:creator>
  <cp:lastModifiedBy>user</cp:lastModifiedBy>
  <cp:revision>14</cp:revision>
  <dcterms:created xsi:type="dcterms:W3CDTF">2016-05-30T17:30:17Z</dcterms:created>
  <dcterms:modified xsi:type="dcterms:W3CDTF">2018-05-24T12:16:35Z</dcterms:modified>
</cp:coreProperties>
</file>