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3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CCFF99"/>
    <a:srgbClr val="00FFCC"/>
    <a:srgbClr val="FF3399"/>
    <a:srgbClr val="FFFFCC"/>
    <a:srgbClr val="006600"/>
    <a:srgbClr val="CC99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Clic pentru a edita stilul de subtitlu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Clic pentru editare stiluri text Coordonator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Clic pentru editare stiluri text Coordonator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Clic pentru editare stiluri text Coordonator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1A3C99B-A279-4638-9668-AE5A352C8811}" type="slidenum">
              <a:rPr lang="ro-RO" smtClean="0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o-RO" smtClean="0"/>
              <a:t>Clic pentru editare stil titlu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Clic pentru editare stiluri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1A3C99B-A279-4638-9668-AE5A352C8811}" type="slidenum">
              <a:rPr lang="ro-RO" smtClean="0"/>
              <a:pPr/>
              <a:t>‹#›</a:t>
            </a:fld>
            <a:endParaRPr lang="ro-RO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98764" y="2057400"/>
            <a:ext cx="8229600" cy="1828800"/>
          </a:xfrm>
        </p:spPr>
        <p:txBody>
          <a:bodyPr/>
          <a:lstStyle/>
          <a:p>
            <a:r>
              <a:rPr lang="ro-RO" b="1" dirty="0">
                <a:solidFill>
                  <a:schemeClr val="tx1"/>
                </a:solidFill>
              </a:rPr>
              <a:t>AUDITUL CALITĂŢII</a:t>
            </a:r>
            <a:br>
              <a:rPr lang="ro-RO" b="1" dirty="0">
                <a:solidFill>
                  <a:schemeClr val="tx1"/>
                </a:solidFill>
              </a:rPr>
            </a:br>
            <a:endParaRPr lang="ro-RO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" name="CasetăText 1"/>
          <p:cNvSpPr txBox="1"/>
          <p:nvPr/>
        </p:nvSpPr>
        <p:spPr>
          <a:xfrm>
            <a:off x="5257800" y="4800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Prof. </a:t>
            </a:r>
            <a:r>
              <a:rPr lang="en-US" b="1" dirty="0" err="1" smtClean="0"/>
              <a:t>ing</a:t>
            </a:r>
            <a:r>
              <a:rPr lang="en-US" b="1" dirty="0" smtClean="0"/>
              <a:t>. </a:t>
            </a:r>
            <a:r>
              <a:rPr lang="en-US" b="1" dirty="0" err="1" smtClean="0"/>
              <a:t>Vulc</a:t>
            </a:r>
            <a:r>
              <a:rPr lang="en-US" b="1" dirty="0" smtClean="0"/>
              <a:t> Silvia</a:t>
            </a:r>
            <a:endParaRPr lang="ro-RO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515112"/>
          </a:xfrm>
        </p:spPr>
        <p:txBody>
          <a:bodyPr>
            <a:normAutofit fontScale="90000"/>
          </a:bodyPr>
          <a:lstStyle/>
          <a:p>
            <a:pPr algn="ctr"/>
            <a:r>
              <a:rPr lang="ro-RO" sz="2800" b="1" dirty="0" smtClean="0">
                <a:solidFill>
                  <a:schemeClr val="tx1"/>
                </a:solidFill>
              </a:rPr>
              <a:t>FIŞĂ DE LUCRU</a:t>
            </a:r>
            <a:r>
              <a:rPr lang="ro-RO" sz="2800" b="1" dirty="0">
                <a:solidFill>
                  <a:schemeClr val="tx1"/>
                </a:solidFill>
              </a:rPr>
              <a:t/>
            </a:r>
            <a:br>
              <a:rPr lang="ro-RO" sz="2800" b="1" dirty="0">
                <a:solidFill>
                  <a:schemeClr val="tx1"/>
                </a:solidFill>
              </a:rPr>
            </a:b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1911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91125" algn="l"/>
              </a:tabLst>
            </a:pPr>
            <a:r>
              <a:rPr kumimoji="0" lang="ro-RO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Grupa nr. 1</a:t>
            </a: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91125" algn="l"/>
              </a:tabLst>
            </a:pPr>
            <a:r>
              <a:rPr kumimoji="0" lang="ro-RO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Completați schema procesului auditului sistemului calității</a:t>
            </a: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91125" algn="l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1714500" y="1577686"/>
            <a:ext cx="4786313" cy="1600200"/>
            <a:chOff x="2161" y="3748"/>
            <a:chExt cx="7538" cy="2520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2161" y="3748"/>
              <a:ext cx="2433" cy="75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Pregătirea auditului</a:t>
              </a:r>
              <a:endParaRPr kumimoji="0" lang="en-US" alt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6980" y="3922"/>
              <a:ext cx="2719" cy="432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6980" y="4498"/>
              <a:ext cx="2719" cy="72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6980" y="5362"/>
              <a:ext cx="2719" cy="90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6146" y="4930"/>
              <a:ext cx="85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>
              <a:off x="6146" y="5938"/>
              <a:ext cx="85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4"/>
            <p:cNvSpPr>
              <a:spLocks noChangeShapeType="1"/>
            </p:cNvSpPr>
            <p:nvPr/>
          </p:nvSpPr>
          <p:spPr bwMode="auto">
            <a:xfrm flipV="1">
              <a:off x="6154" y="4066"/>
              <a:ext cx="0" cy="18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3"/>
            <p:cNvSpPr>
              <a:spLocks noChangeShapeType="1"/>
            </p:cNvSpPr>
            <p:nvPr/>
          </p:nvSpPr>
          <p:spPr bwMode="auto">
            <a:xfrm>
              <a:off x="6146" y="4066"/>
              <a:ext cx="85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2"/>
            <p:cNvSpPr>
              <a:spLocks noChangeShapeType="1"/>
            </p:cNvSpPr>
            <p:nvPr/>
          </p:nvSpPr>
          <p:spPr bwMode="auto">
            <a:xfrm>
              <a:off x="4722" y="4210"/>
              <a:ext cx="14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152400" y="3288268"/>
            <a:ext cx="477436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Grupa 2</a:t>
            </a:r>
            <a:endParaRPr kumimoji="0" lang="en-US" alt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Completați schema procesului auditului sistemului calității</a:t>
            </a: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Group 17"/>
          <p:cNvGrpSpPr>
            <a:grpSpLocks/>
          </p:cNvGrpSpPr>
          <p:nvPr/>
        </p:nvGrpSpPr>
        <p:grpSpPr bwMode="auto">
          <a:xfrm>
            <a:off x="869494" y="4038600"/>
            <a:ext cx="5851525" cy="1828800"/>
            <a:chOff x="1935" y="12418"/>
            <a:chExt cx="9216" cy="2880"/>
          </a:xfrm>
        </p:grpSpPr>
        <p:sp>
          <p:nvSpPr>
            <p:cNvPr id="18" name="Rectangle 30"/>
            <p:cNvSpPr>
              <a:spLocks noChangeArrowheads="1"/>
            </p:cNvSpPr>
            <p:nvPr/>
          </p:nvSpPr>
          <p:spPr bwMode="auto">
            <a:xfrm>
              <a:off x="1935" y="12850"/>
              <a:ext cx="2290" cy="72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Efectuarea auditului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29"/>
            <p:cNvSpPr>
              <a:spLocks noChangeArrowheads="1"/>
            </p:cNvSpPr>
            <p:nvPr/>
          </p:nvSpPr>
          <p:spPr bwMode="auto">
            <a:xfrm>
              <a:off x="6611" y="12418"/>
              <a:ext cx="2719" cy="72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8"/>
            <p:cNvSpPr>
              <a:spLocks noChangeArrowheads="1"/>
            </p:cNvSpPr>
            <p:nvPr/>
          </p:nvSpPr>
          <p:spPr bwMode="auto">
            <a:xfrm>
              <a:off x="6611" y="13426"/>
              <a:ext cx="2719" cy="72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6611" y="14578"/>
              <a:ext cx="2719" cy="72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>
              <a:off x="9459" y="12994"/>
              <a:ext cx="1431" cy="57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9459" y="14002"/>
              <a:ext cx="1692" cy="72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5785" y="12562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5777" y="12562"/>
              <a:ext cx="85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22"/>
            <p:cNvSpPr>
              <a:spLocks noChangeShapeType="1"/>
            </p:cNvSpPr>
            <p:nvPr/>
          </p:nvSpPr>
          <p:spPr bwMode="auto">
            <a:xfrm>
              <a:off x="5777" y="13714"/>
              <a:ext cx="85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21"/>
            <p:cNvSpPr>
              <a:spLocks noChangeShapeType="1"/>
            </p:cNvSpPr>
            <p:nvPr/>
          </p:nvSpPr>
          <p:spPr bwMode="auto">
            <a:xfrm>
              <a:off x="5777" y="14866"/>
              <a:ext cx="85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20"/>
            <p:cNvSpPr>
              <a:spLocks noChangeShapeType="1"/>
            </p:cNvSpPr>
            <p:nvPr/>
          </p:nvSpPr>
          <p:spPr bwMode="auto">
            <a:xfrm>
              <a:off x="4353" y="13138"/>
              <a:ext cx="14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19"/>
            <p:cNvSpPr>
              <a:spLocks noChangeShapeType="1"/>
            </p:cNvSpPr>
            <p:nvPr/>
          </p:nvSpPr>
          <p:spPr bwMode="auto">
            <a:xfrm flipV="1">
              <a:off x="9327" y="13426"/>
              <a:ext cx="287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18"/>
            <p:cNvSpPr>
              <a:spLocks noChangeShapeType="1"/>
            </p:cNvSpPr>
            <p:nvPr/>
          </p:nvSpPr>
          <p:spPr bwMode="auto">
            <a:xfrm>
              <a:off x="9327" y="13858"/>
              <a:ext cx="287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ectangle 38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01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000" b="1" dirty="0">
                <a:solidFill>
                  <a:schemeClr val="tx1"/>
                </a:solidFill>
              </a:rPr>
              <a:t>AUDITUL CALITĂŢII</a:t>
            </a:r>
            <a:br>
              <a:rPr lang="ro-RO" sz="2000" b="1" dirty="0">
                <a:solidFill>
                  <a:schemeClr val="tx1"/>
                </a:solidFill>
              </a:rPr>
            </a:br>
            <a:endParaRPr lang="ro-RO" sz="2000" b="1" dirty="0">
              <a:solidFill>
                <a:schemeClr val="tx1"/>
              </a:solidFill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1219200" y="4495800"/>
            <a:ext cx="7543800" cy="990600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None/>
            </a:pPr>
            <a:r>
              <a:rPr lang="ro-RO" sz="1400" i="1" dirty="0" smtClean="0">
                <a:solidFill>
                  <a:srgbClr val="000099"/>
                </a:solidFill>
              </a:rPr>
              <a:t>Auditul </a:t>
            </a:r>
            <a:r>
              <a:rPr lang="ro-RO" sz="1400" i="1" dirty="0">
                <a:solidFill>
                  <a:srgbClr val="000099"/>
                </a:solidFill>
              </a:rPr>
              <a:t>răspunde la întrebarea</a:t>
            </a:r>
            <a:r>
              <a:rPr lang="ro-RO" sz="1400" dirty="0">
                <a:solidFill>
                  <a:srgbClr val="000099"/>
                </a:solidFill>
              </a:rPr>
              <a:t>:</a:t>
            </a:r>
            <a:r>
              <a:rPr lang="ro-RO" sz="1800" dirty="0">
                <a:solidFill>
                  <a:srgbClr val="000099"/>
                </a:solidFill>
              </a:rPr>
              <a:t> </a:t>
            </a:r>
            <a:r>
              <a:rPr lang="ro-RO" sz="1400" dirty="0">
                <a:solidFill>
                  <a:srgbClr val="000099"/>
                </a:solidFill>
              </a:rPr>
              <a:t>”</a:t>
            </a:r>
            <a:r>
              <a:rPr lang="ro-RO" sz="1400" b="1" dirty="0">
                <a:solidFill>
                  <a:srgbClr val="000099"/>
                </a:solidFill>
              </a:rPr>
              <a:t>Ce acţiuni şi ce măsuri corective trebuie întreprinse pentru eliminarea deficienţelor constatate şi pentru realizarea unei îmbunătăţiri a produselor, a serviciilor, a proceselor, a sistemului calităţii în general</a:t>
            </a:r>
            <a:r>
              <a:rPr lang="ro-RO" sz="1400" b="1" dirty="0" smtClean="0">
                <a:solidFill>
                  <a:srgbClr val="000099"/>
                </a:solidFill>
              </a:rPr>
              <a:t>?”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ro-RO" sz="1400" b="1" dirty="0" smtClean="0">
                <a:solidFill>
                  <a:srgbClr val="000099"/>
                </a:solidFill>
              </a:rPr>
              <a:t>Auditor </a:t>
            </a:r>
            <a:r>
              <a:rPr lang="ro-RO" sz="1400" b="1" dirty="0">
                <a:solidFill>
                  <a:srgbClr val="000099"/>
                </a:solidFill>
              </a:rPr>
              <a:t>– persoana care are competenţa de a efectua un audit</a:t>
            </a:r>
            <a:r>
              <a:rPr lang="ro-RO" sz="1400" b="1" dirty="0"/>
              <a:t>.</a:t>
            </a:r>
            <a:r>
              <a:rPr lang="ro-RO" sz="1400" dirty="0"/>
              <a:t>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" name="CasetăText 2"/>
          <p:cNvSpPr txBox="1"/>
          <p:nvPr/>
        </p:nvSpPr>
        <p:spPr>
          <a:xfrm>
            <a:off x="1714500" y="2286000"/>
            <a:ext cx="613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>
                <a:solidFill>
                  <a:srgbClr val="000099"/>
                </a:solidFill>
              </a:rPr>
              <a:t>Ce </a:t>
            </a:r>
            <a:r>
              <a:rPr lang="en-US" sz="2800" b="1" dirty="0" err="1" smtClean="0">
                <a:solidFill>
                  <a:srgbClr val="000099"/>
                </a:solidFill>
              </a:rPr>
              <a:t>reprezint</a:t>
            </a:r>
            <a:r>
              <a:rPr lang="ro-RO" sz="2800" b="1" dirty="0" smtClean="0">
                <a:solidFill>
                  <a:srgbClr val="000099"/>
                </a:solidFill>
              </a:rPr>
              <a:t>ă auditul calităţii?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593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000" b="1" dirty="0">
                <a:solidFill>
                  <a:schemeClr val="tx1"/>
                </a:solidFill>
              </a:rPr>
              <a:t>AUDITUL CALITĂŢII</a:t>
            </a:r>
            <a:br>
              <a:rPr lang="ro-RO" sz="2000" b="1" dirty="0">
                <a:solidFill>
                  <a:schemeClr val="tx1"/>
                </a:solidFill>
              </a:rPr>
            </a:br>
            <a:endParaRPr lang="ro-RO" sz="2000" b="1" dirty="0">
              <a:solidFill>
                <a:schemeClr val="tx1"/>
              </a:solidFill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1219200" y="4495800"/>
            <a:ext cx="7543800" cy="609600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None/>
            </a:pPr>
            <a:r>
              <a:rPr lang="ro-RO" sz="1400" dirty="0" smtClean="0"/>
              <a:t>Scopul: evaluarea acţiunilor corective necesare pentru eliminarea punctelor slabe ale produsului, serviciilor sau proceselor şi posibilităţile de îmbunătăţire a sistemului de management al firmei.</a:t>
            </a:r>
            <a:endParaRPr lang="ro-RO" sz="1400" dirty="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143000" y="2286000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rgbClr val="000099"/>
                </a:solidFill>
              </a:rPr>
              <a:t>Care este scopul auditului calităţii? 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68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000" b="1" dirty="0">
                <a:solidFill>
                  <a:schemeClr val="tx1"/>
                </a:solidFill>
              </a:rPr>
              <a:t>AUDITUL CALITĂŢII</a:t>
            </a:r>
            <a:br>
              <a:rPr lang="ro-RO" sz="2000" b="1" dirty="0">
                <a:solidFill>
                  <a:schemeClr val="tx1"/>
                </a:solidFill>
              </a:rPr>
            </a:br>
            <a:endParaRPr lang="ro-RO" sz="2000" b="1" dirty="0">
              <a:solidFill>
                <a:schemeClr val="tx1"/>
              </a:solidFill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1219200" y="4495800"/>
            <a:ext cx="7543800" cy="60960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80000"/>
              </a:lnSpc>
              <a:buNone/>
            </a:pPr>
            <a:r>
              <a:rPr lang="ro-RO" sz="1400" dirty="0" smtClean="0"/>
              <a:t>Tipuri de audit: auditul calităţii produsului/serviciului, auditul calităţii procesului, auditul sistemului calităţii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ro-RO" sz="1400" dirty="0" smtClean="0"/>
              <a:t>Se pot efectua în scop intern sau extern</a:t>
            </a:r>
            <a:endParaRPr lang="ro-RO" sz="1400" dirty="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143000" y="2286000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rgbClr val="000099"/>
                </a:solidFill>
              </a:rPr>
              <a:t>Ce tipuri de audit există? 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16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000" b="1" dirty="0">
                <a:solidFill>
                  <a:schemeClr val="tx1"/>
                </a:solidFill>
              </a:rPr>
              <a:t>AUDITUL CALITĂŢII</a:t>
            </a:r>
            <a:br>
              <a:rPr lang="ro-RO" sz="2000" b="1" dirty="0">
                <a:solidFill>
                  <a:schemeClr val="tx1"/>
                </a:solidFill>
              </a:rPr>
            </a:br>
            <a:endParaRPr lang="ro-RO" sz="2000" b="1" dirty="0">
              <a:solidFill>
                <a:schemeClr val="tx1"/>
              </a:solidFill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1219200" y="4495800"/>
            <a:ext cx="7543800" cy="381000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None/>
            </a:pPr>
            <a:r>
              <a:rPr lang="ro-RO" sz="1400" dirty="0" smtClean="0"/>
              <a:t>Documentele auditului: planul de audit, raportul de audit</a:t>
            </a:r>
            <a:endParaRPr lang="ro-RO" sz="1400" dirty="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143000" y="2286000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rgbClr val="000099"/>
                </a:solidFill>
              </a:rPr>
              <a:t>Care sunt documentele auditului? 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4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000" b="1" dirty="0">
                <a:solidFill>
                  <a:schemeClr val="tx1"/>
                </a:solidFill>
              </a:rPr>
              <a:t>AUDITUL </a:t>
            </a:r>
            <a:r>
              <a:rPr lang="ro-RO" sz="2000" b="1" dirty="0" smtClean="0">
                <a:solidFill>
                  <a:schemeClr val="tx1"/>
                </a:solidFill>
              </a:rPr>
              <a:t>SISTEMULUI CALITĂŢII</a:t>
            </a:r>
            <a:r>
              <a:rPr lang="ro-RO" sz="2000" b="1" dirty="0">
                <a:solidFill>
                  <a:schemeClr val="tx1"/>
                </a:solidFill>
              </a:rPr>
              <a:t/>
            </a:r>
            <a:br>
              <a:rPr lang="ro-RO" sz="2000" b="1" dirty="0">
                <a:solidFill>
                  <a:schemeClr val="tx1"/>
                </a:solidFill>
              </a:rPr>
            </a:br>
            <a:endParaRPr lang="ro-RO" sz="20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838200" y="1524000"/>
            <a:ext cx="77724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err="1">
                <a:solidFill>
                  <a:srgbClr val="0070C0"/>
                </a:solidFill>
              </a:rPr>
              <a:t>Auditurile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sistemelor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calităţii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/>
              <a:t>se </a:t>
            </a:r>
            <a:r>
              <a:rPr lang="en-US" sz="2400" b="1" dirty="0" err="1" smtClean="0"/>
              <a:t>efectueaz</a:t>
            </a:r>
            <a:r>
              <a:rPr lang="ro-RO" sz="2400" b="1" dirty="0" smtClean="0"/>
              <a:t>ă</a:t>
            </a:r>
            <a:r>
              <a:rPr lang="en-US" sz="2400" b="1" dirty="0" smtClean="0"/>
              <a:t> </a:t>
            </a:r>
            <a:r>
              <a:rPr lang="en-US" sz="2400" b="1" dirty="0" err="1"/>
              <a:t>pentru</a:t>
            </a:r>
            <a:r>
              <a:rPr lang="en-US" sz="2400" b="1" dirty="0"/>
              <a:t>:</a:t>
            </a:r>
            <a:endParaRPr lang="en-US" sz="2400" dirty="0"/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 err="1"/>
              <a:t>determinarea</a:t>
            </a:r>
            <a:r>
              <a:rPr lang="en-US" sz="2000" b="1" dirty="0"/>
              <a:t> </a:t>
            </a:r>
            <a:r>
              <a:rPr lang="en-US" sz="2000" b="1" dirty="0" err="1"/>
              <a:t>conformităţii</a:t>
            </a:r>
            <a:r>
              <a:rPr lang="en-US" sz="2000" b="1" dirty="0"/>
              <a:t> </a:t>
            </a:r>
            <a:r>
              <a:rPr lang="en-US" sz="2000" b="1" dirty="0" err="1"/>
              <a:t>elementelor</a:t>
            </a:r>
            <a:r>
              <a:rPr lang="en-US" sz="2000" b="1" dirty="0"/>
              <a:t> </a:t>
            </a:r>
            <a:r>
              <a:rPr lang="en-US" sz="2000" b="1" dirty="0" err="1"/>
              <a:t>sistemului</a:t>
            </a:r>
            <a:r>
              <a:rPr lang="en-US" sz="2000" b="1" dirty="0"/>
              <a:t> </a:t>
            </a:r>
            <a:r>
              <a:rPr lang="en-US" sz="2000" b="1" dirty="0" err="1"/>
              <a:t>calităţii</a:t>
            </a:r>
            <a:r>
              <a:rPr lang="en-US" sz="2000" b="1" dirty="0"/>
              <a:t> cu </a:t>
            </a:r>
            <a:r>
              <a:rPr lang="en-US" sz="2000" b="1" dirty="0" err="1"/>
              <a:t>cerinţele</a:t>
            </a:r>
            <a:r>
              <a:rPr lang="en-US" sz="2000" b="1" dirty="0"/>
              <a:t> </a:t>
            </a:r>
            <a:r>
              <a:rPr lang="en-US" sz="2000" b="1" dirty="0" err="1"/>
              <a:t>specificate</a:t>
            </a:r>
            <a:r>
              <a:rPr lang="en-US" sz="2000" b="1" dirty="0"/>
              <a:t> </a:t>
            </a:r>
            <a:r>
              <a:rPr lang="en-US" sz="2000" b="1" dirty="0" err="1"/>
              <a:t>în</a:t>
            </a:r>
            <a:r>
              <a:rPr lang="en-US" sz="2000" b="1" dirty="0"/>
              <a:t> </a:t>
            </a:r>
            <a:r>
              <a:rPr lang="en-US" sz="2000" b="1" dirty="0" err="1"/>
              <a:t>documentele</a:t>
            </a:r>
            <a:r>
              <a:rPr lang="en-US" sz="2000" b="1" dirty="0"/>
              <a:t> de </a:t>
            </a:r>
            <a:r>
              <a:rPr lang="en-US" sz="2000" b="1" dirty="0" err="1"/>
              <a:t>referinţă</a:t>
            </a:r>
            <a:r>
              <a:rPr lang="en-US" sz="2000" b="1" dirty="0"/>
              <a:t> </a:t>
            </a:r>
            <a:endParaRPr lang="ro-RO" sz="2000" dirty="0"/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 err="1" smtClean="0"/>
              <a:t>determinarea</a:t>
            </a:r>
            <a:r>
              <a:rPr lang="en-US" sz="2000" b="1" dirty="0" smtClean="0"/>
              <a:t> </a:t>
            </a:r>
            <a:r>
              <a:rPr lang="en-US" sz="2000" b="1" dirty="0" err="1"/>
              <a:t>eficacităţii</a:t>
            </a:r>
            <a:r>
              <a:rPr lang="en-US" sz="2000" b="1" dirty="0"/>
              <a:t> </a:t>
            </a:r>
            <a:r>
              <a:rPr lang="en-US" sz="2000" b="1" dirty="0" err="1"/>
              <a:t>sistemului</a:t>
            </a:r>
            <a:r>
              <a:rPr lang="en-US" sz="2000" b="1" dirty="0"/>
              <a:t> </a:t>
            </a:r>
            <a:r>
              <a:rPr lang="en-US" sz="2000" b="1" dirty="0" err="1"/>
              <a:t>calităţii</a:t>
            </a:r>
            <a:r>
              <a:rPr lang="en-US" sz="2000" b="1" dirty="0"/>
              <a:t> </a:t>
            </a:r>
            <a:r>
              <a:rPr lang="en-US" sz="2000" b="1" dirty="0" err="1"/>
              <a:t>privind</a:t>
            </a:r>
            <a:r>
              <a:rPr lang="en-US" sz="2000" b="1" dirty="0"/>
              <a:t> </a:t>
            </a:r>
            <a:r>
              <a:rPr lang="en-US" sz="2000" b="1" dirty="0" err="1"/>
              <a:t>realizarea</a:t>
            </a:r>
            <a:r>
              <a:rPr lang="en-US" sz="2000" b="1" dirty="0"/>
              <a:t> </a:t>
            </a:r>
            <a:r>
              <a:rPr lang="en-US" sz="2000" b="1" dirty="0" err="1"/>
              <a:t>obiectivelor</a:t>
            </a:r>
            <a:r>
              <a:rPr lang="en-US" sz="2000" b="1" dirty="0"/>
              <a:t> </a:t>
            </a:r>
            <a:r>
              <a:rPr lang="en-US" sz="2000" b="1" dirty="0" err="1"/>
              <a:t>stabilite</a:t>
            </a:r>
            <a:r>
              <a:rPr lang="en-US" sz="2000" b="1" dirty="0"/>
              <a:t> </a:t>
            </a:r>
            <a:r>
              <a:rPr lang="en-US" sz="2000" b="1" dirty="0" err="1"/>
              <a:t>în</a:t>
            </a:r>
            <a:r>
              <a:rPr lang="en-US" sz="2000" b="1" dirty="0"/>
              <a:t> </a:t>
            </a:r>
            <a:r>
              <a:rPr lang="en-US" sz="2000" b="1" dirty="0" err="1"/>
              <a:t>domeniul</a:t>
            </a:r>
            <a:r>
              <a:rPr lang="en-US" sz="2000" b="1" dirty="0"/>
              <a:t> </a:t>
            </a:r>
            <a:r>
              <a:rPr lang="en-US" sz="2000" b="1" dirty="0" err="1" smtClean="0"/>
              <a:t>calităţii</a:t>
            </a:r>
            <a:r>
              <a:rPr lang="ro-RO" sz="2000" b="1" dirty="0" smtClean="0"/>
              <a:t> 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 err="1" smtClean="0"/>
              <a:t>îmbunătăţirea</a:t>
            </a:r>
            <a:r>
              <a:rPr lang="en-US" sz="2000" b="1" dirty="0" smtClean="0"/>
              <a:t> </a:t>
            </a:r>
            <a:r>
              <a:rPr lang="en-US" sz="2000" b="1" dirty="0" err="1"/>
              <a:t>sistemului</a:t>
            </a:r>
            <a:r>
              <a:rPr lang="en-US" sz="2000" b="1" dirty="0"/>
              <a:t> </a:t>
            </a:r>
            <a:r>
              <a:rPr lang="en-US" sz="2000" b="1" dirty="0" err="1"/>
              <a:t>calităţii</a:t>
            </a:r>
            <a:r>
              <a:rPr lang="en-US" sz="2000" b="1" dirty="0"/>
              <a:t> </a:t>
            </a:r>
            <a:r>
              <a:rPr lang="en-US" sz="2000" b="1" dirty="0" err="1"/>
              <a:t>firmei</a:t>
            </a:r>
            <a:r>
              <a:rPr lang="en-US" sz="2000" b="1" dirty="0"/>
              <a:t> </a:t>
            </a:r>
            <a:r>
              <a:rPr lang="en-US" sz="2000" b="1" dirty="0" err="1" smtClean="0"/>
              <a:t>audiate</a:t>
            </a:r>
            <a:endParaRPr lang="ro-RO" sz="2000" dirty="0"/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 err="1" smtClean="0"/>
              <a:t>satisfacerea</a:t>
            </a:r>
            <a:r>
              <a:rPr lang="en-US" sz="2000" b="1" dirty="0" smtClean="0"/>
              <a:t> </a:t>
            </a:r>
            <a:r>
              <a:rPr lang="en-US" sz="2000" b="1" dirty="0" err="1"/>
              <a:t>unor</a:t>
            </a:r>
            <a:r>
              <a:rPr lang="en-US" sz="2000" b="1" dirty="0"/>
              <a:t> </a:t>
            </a:r>
            <a:r>
              <a:rPr lang="en-US" sz="2000" b="1" dirty="0" err="1"/>
              <a:t>cerinţe</a:t>
            </a:r>
            <a:r>
              <a:rPr lang="en-US" sz="2000" b="1" dirty="0"/>
              <a:t> </a:t>
            </a:r>
            <a:r>
              <a:rPr lang="en-US" sz="2000" b="1" dirty="0" err="1" smtClean="0"/>
              <a:t>reglementare</a:t>
            </a:r>
            <a:endParaRPr lang="ro-RO" sz="2000" dirty="0"/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 err="1" smtClean="0"/>
              <a:t>înregistrare</a:t>
            </a:r>
            <a:r>
              <a:rPr lang="en-US" sz="2000" b="1" dirty="0" smtClean="0"/>
              <a:t>/</a:t>
            </a:r>
            <a:r>
              <a:rPr lang="en-US" sz="2000" b="1" dirty="0" err="1" smtClean="0"/>
              <a:t>certificarea</a:t>
            </a:r>
            <a:r>
              <a:rPr lang="en-US" sz="2000" b="1" dirty="0" smtClean="0"/>
              <a:t> </a:t>
            </a:r>
            <a:r>
              <a:rPr lang="en-US" sz="2000" b="1" dirty="0" err="1"/>
              <a:t>sistemului</a:t>
            </a:r>
            <a:r>
              <a:rPr lang="en-US" sz="2000" b="1" dirty="0"/>
              <a:t> </a:t>
            </a:r>
            <a:r>
              <a:rPr lang="en-US" sz="2000" b="1" dirty="0" err="1"/>
              <a:t>calităţii</a:t>
            </a:r>
            <a:r>
              <a:rPr lang="en-US" sz="2000" b="1" dirty="0"/>
              <a:t> </a:t>
            </a:r>
            <a:r>
              <a:rPr lang="en-US" sz="2000" b="1" dirty="0" err="1"/>
              <a:t>firmei</a:t>
            </a:r>
            <a:r>
              <a:rPr lang="en-US" sz="2000" b="1" dirty="0"/>
              <a:t> </a:t>
            </a:r>
            <a:r>
              <a:rPr lang="en-US" sz="2000" b="1" dirty="0" err="1"/>
              <a:t>auditate</a:t>
            </a: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ro-RO" sz="2000" b="1" dirty="0" smtClean="0">
                <a:solidFill>
                  <a:schemeClr val="tx1"/>
                </a:solidFill>
              </a:rPr>
              <a:t>METODOLOGIA PRIVIND </a:t>
            </a:r>
            <a:br>
              <a:rPr lang="ro-RO" sz="2000" b="1" dirty="0" smtClean="0">
                <a:solidFill>
                  <a:schemeClr val="tx1"/>
                </a:solidFill>
              </a:rPr>
            </a:br>
            <a:r>
              <a:rPr lang="ro-RO" sz="2000" b="1" dirty="0" smtClean="0">
                <a:solidFill>
                  <a:schemeClr val="tx1"/>
                </a:solidFill>
              </a:rPr>
              <a:t>AUDITUL SISTEMULUI CALITĂŢII</a:t>
            </a:r>
            <a:r>
              <a:rPr lang="ro-RO" sz="2000" b="1" dirty="0">
                <a:solidFill>
                  <a:schemeClr val="tx1"/>
                </a:solidFill>
              </a:rPr>
              <a:t/>
            </a:r>
            <a:br>
              <a:rPr lang="ro-RO" sz="2000" b="1" dirty="0">
                <a:solidFill>
                  <a:schemeClr val="tx1"/>
                </a:solidFill>
              </a:rPr>
            </a:br>
            <a:endParaRPr lang="ro-RO" sz="20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66800"/>
            <a:ext cx="4976813" cy="542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68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000" b="1" dirty="0" smtClean="0">
                <a:solidFill>
                  <a:schemeClr val="tx1"/>
                </a:solidFill>
              </a:rPr>
              <a:t>NECONFORMITĂŢILE CONSTATATE</a:t>
            </a:r>
            <a:r>
              <a:rPr lang="ro-RO" sz="2000" b="1" dirty="0">
                <a:solidFill>
                  <a:schemeClr val="tx1"/>
                </a:solidFill>
              </a:rPr>
              <a:t/>
            </a:r>
            <a:br>
              <a:rPr lang="ro-RO" sz="2000" b="1" dirty="0">
                <a:solidFill>
                  <a:schemeClr val="tx1"/>
                </a:solidFill>
              </a:rPr>
            </a:br>
            <a:endParaRPr lang="ro-RO" sz="20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838200" y="1524000"/>
            <a:ext cx="7772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o-RO" sz="2400" b="1" dirty="0">
                <a:solidFill>
                  <a:srgbClr val="0070C0"/>
                </a:solidFill>
              </a:rPr>
              <a:t>N</a:t>
            </a:r>
            <a:r>
              <a:rPr lang="ro-RO" sz="2400" b="1" dirty="0" smtClean="0">
                <a:solidFill>
                  <a:srgbClr val="0070C0"/>
                </a:solidFill>
              </a:rPr>
              <a:t>econformităţi majore: </a:t>
            </a:r>
            <a:r>
              <a:rPr lang="en-US" sz="2400" b="1" dirty="0" smtClean="0">
                <a:solidFill>
                  <a:srgbClr val="000000"/>
                </a:solidFill>
              </a:rPr>
              <a:t>se </a:t>
            </a:r>
            <a:r>
              <a:rPr lang="ro-RO" sz="2400" b="1" dirty="0" smtClean="0">
                <a:solidFill>
                  <a:srgbClr val="000000"/>
                </a:solidFill>
              </a:rPr>
              <a:t>referă la nesatisfacerea cerinţelor standardului de referinţă. Exemple:</a:t>
            </a:r>
            <a:endParaRPr lang="en-US" sz="2400" dirty="0">
              <a:solidFill>
                <a:srgbClr val="000000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 smtClean="0">
                <a:solidFill>
                  <a:srgbClr val="000000"/>
                </a:solidFill>
              </a:rPr>
              <a:t>De</a:t>
            </a:r>
            <a:r>
              <a:rPr lang="ro-RO" sz="2000" b="1" dirty="0" smtClean="0">
                <a:solidFill>
                  <a:srgbClr val="000000"/>
                </a:solidFill>
              </a:rPr>
              <a:t>finirea şi documentarea politicii organizaţiei referitoare la calitate sau a procedurilor sistemului calităţii au fost realizate necorespunzător</a:t>
            </a:r>
            <a:r>
              <a:rPr lang="en-US" sz="2000" b="1" dirty="0" smtClean="0">
                <a:solidFill>
                  <a:srgbClr val="000000"/>
                </a:solidFill>
              </a:rPr>
              <a:t> </a:t>
            </a:r>
            <a:endParaRPr lang="ro-RO" sz="2000" dirty="0">
              <a:solidFill>
                <a:srgbClr val="000000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o-RO" sz="2000" b="1" dirty="0" smtClean="0">
                <a:solidFill>
                  <a:srgbClr val="000000"/>
                </a:solidFill>
              </a:rPr>
              <a:t>Procedurile nu au fost documentate semnificativ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 smtClean="0">
                <a:solidFill>
                  <a:srgbClr val="000000"/>
                </a:solidFill>
              </a:rPr>
              <a:t>Î</a:t>
            </a:r>
            <a:r>
              <a:rPr lang="ro-RO" sz="2000" b="1" dirty="0" err="1" smtClean="0">
                <a:solidFill>
                  <a:srgbClr val="000000"/>
                </a:solidFill>
              </a:rPr>
              <a:t>nregistrările</a:t>
            </a:r>
            <a:r>
              <a:rPr lang="ro-RO" sz="2000" b="1" dirty="0" smtClean="0">
                <a:solidFill>
                  <a:srgbClr val="000000"/>
                </a:solidFill>
              </a:rPr>
              <a:t> referitoare la calitate nu demonstrează funcţionarea eficientă a sistemului calităţii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000" b="1" dirty="0" smtClean="0">
                <a:solidFill>
                  <a:schemeClr val="tx1"/>
                </a:solidFill>
              </a:rPr>
              <a:t>NECONFORMITĂŢILE CONSTATATE</a:t>
            </a:r>
            <a:r>
              <a:rPr lang="ro-RO" sz="2000" b="1" dirty="0">
                <a:solidFill>
                  <a:schemeClr val="tx1"/>
                </a:solidFill>
              </a:rPr>
              <a:t/>
            </a:r>
            <a:br>
              <a:rPr lang="ro-RO" sz="2000" b="1" dirty="0">
                <a:solidFill>
                  <a:schemeClr val="tx1"/>
                </a:solidFill>
              </a:rPr>
            </a:br>
            <a:endParaRPr lang="ro-RO" sz="20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838200" y="1524000"/>
            <a:ext cx="7772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o-RO" sz="2400" b="1" dirty="0">
                <a:solidFill>
                  <a:srgbClr val="0070C0"/>
                </a:solidFill>
              </a:rPr>
              <a:t>N</a:t>
            </a:r>
            <a:r>
              <a:rPr lang="ro-RO" sz="2400" b="1" dirty="0" smtClean="0">
                <a:solidFill>
                  <a:srgbClr val="0070C0"/>
                </a:solidFill>
              </a:rPr>
              <a:t>econformităţi minore: </a:t>
            </a:r>
            <a:r>
              <a:rPr lang="en-US" sz="2400" b="1" dirty="0" smtClean="0">
                <a:solidFill>
                  <a:srgbClr val="000000"/>
                </a:solidFill>
              </a:rPr>
              <a:t>se </a:t>
            </a:r>
            <a:r>
              <a:rPr lang="ro-RO" sz="2400" b="1" dirty="0" smtClean="0">
                <a:solidFill>
                  <a:srgbClr val="000000"/>
                </a:solidFill>
              </a:rPr>
              <a:t>referă la </a:t>
            </a:r>
            <a:r>
              <a:rPr lang="ro-RO" sz="2400" b="1" dirty="0" err="1" smtClean="0">
                <a:solidFill>
                  <a:srgbClr val="000000"/>
                </a:solidFill>
              </a:rPr>
              <a:t>neconsformităţi</a:t>
            </a:r>
            <a:r>
              <a:rPr lang="ro-RO" sz="2400" b="1" dirty="0" smtClean="0">
                <a:solidFill>
                  <a:srgbClr val="000000"/>
                </a:solidFill>
              </a:rPr>
              <a:t> izolate sau sporadice. Exemple:</a:t>
            </a:r>
            <a:endParaRPr lang="en-US" sz="2400" dirty="0">
              <a:solidFill>
                <a:srgbClr val="000000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o-RO" sz="2000" b="1" dirty="0" smtClean="0">
                <a:solidFill>
                  <a:srgbClr val="000000"/>
                </a:solidFill>
              </a:rPr>
              <a:t>Abateri minore în implementarea procedurilor documentate ale sistemului calităţii</a:t>
            </a:r>
            <a:endParaRPr lang="ro-RO" sz="2000" dirty="0">
              <a:solidFill>
                <a:srgbClr val="000000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o-RO" sz="2000" b="1" dirty="0" smtClean="0">
                <a:solidFill>
                  <a:srgbClr val="000000"/>
                </a:solidFill>
              </a:rPr>
              <a:t>Procedurile nu au fost documentate semnificativ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 smtClean="0">
                <a:solidFill>
                  <a:srgbClr val="000000"/>
                </a:solidFill>
              </a:rPr>
              <a:t>Î</a:t>
            </a:r>
            <a:r>
              <a:rPr lang="ro-RO" sz="2000" b="1" dirty="0" err="1" smtClean="0">
                <a:solidFill>
                  <a:srgbClr val="000000"/>
                </a:solidFill>
              </a:rPr>
              <a:t>nregistrări</a:t>
            </a:r>
            <a:r>
              <a:rPr lang="ro-RO" sz="2000" b="1" dirty="0" smtClean="0">
                <a:solidFill>
                  <a:srgbClr val="000000"/>
                </a:solidFill>
              </a:rPr>
              <a:t> incomplete referitoare la calitate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o-RO" sz="2000" b="1" dirty="0" smtClean="0">
                <a:solidFill>
                  <a:srgbClr val="000000"/>
                </a:solidFill>
              </a:rPr>
              <a:t>Stadiul confirmării metrologice a unor echipamente nu este identificat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o-RO" sz="2000" b="1" dirty="0" smtClean="0">
                <a:solidFill>
                  <a:srgbClr val="000000"/>
                </a:solidFill>
              </a:rPr>
              <a:t>Existenţa unor documente ale sistemului calităţii nesemnate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46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">
  <a:themeElements>
    <a:clrScheme name="Flux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ux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246</TotalTime>
  <Words>328</Words>
  <Application>Microsoft Office PowerPoint</Application>
  <PresentationFormat>Expunere pe ecran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10</vt:i4>
      </vt:variant>
    </vt:vector>
  </HeadingPairs>
  <TitlesOfParts>
    <vt:vector size="11" baseType="lpstr">
      <vt:lpstr>Flux</vt:lpstr>
      <vt:lpstr>AUDITUL CALITĂŢII </vt:lpstr>
      <vt:lpstr>AUDITUL CALITĂŢII </vt:lpstr>
      <vt:lpstr>AUDITUL CALITĂŢII </vt:lpstr>
      <vt:lpstr>AUDITUL CALITĂŢII </vt:lpstr>
      <vt:lpstr>AUDITUL CALITĂŢII </vt:lpstr>
      <vt:lpstr>AUDITUL SISTEMULUI CALITĂŢII </vt:lpstr>
      <vt:lpstr>METODOLOGIA PRIVIND  AUDITUL SISTEMULUI CALITĂŢII </vt:lpstr>
      <vt:lpstr>NECONFORMITĂŢILE CONSTATATE </vt:lpstr>
      <vt:lpstr>NECONFORMITĂŢILE CONSTATATE </vt:lpstr>
      <vt:lpstr>FIŞĂ DE LUCRU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Monica</dc:creator>
  <cp:lastModifiedBy>admin</cp:lastModifiedBy>
  <cp:revision>24</cp:revision>
  <cp:lastPrinted>1601-01-01T00:00:00Z</cp:lastPrinted>
  <dcterms:created xsi:type="dcterms:W3CDTF">2011-03-18T08:50:52Z</dcterms:created>
  <dcterms:modified xsi:type="dcterms:W3CDTF">2017-06-15T07:24:05Z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