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9" r:id="rId2"/>
    <p:sldId id="290" r:id="rId3"/>
    <p:sldId id="293" r:id="rId4"/>
    <p:sldId id="291" r:id="rId5"/>
    <p:sldId id="292" r:id="rId6"/>
    <p:sldId id="299" r:id="rId7"/>
    <p:sldId id="298" r:id="rId8"/>
    <p:sldId id="295" r:id="rId9"/>
    <p:sldId id="297" r:id="rId10"/>
    <p:sldId id="307" r:id="rId11"/>
    <p:sldId id="306" r:id="rId12"/>
    <p:sldId id="308" r:id="rId13"/>
    <p:sldId id="309" r:id="rId14"/>
    <p:sldId id="300" r:id="rId15"/>
    <p:sldId id="301" r:id="rId16"/>
    <p:sldId id="304" r:id="rId17"/>
    <p:sldId id="303" r:id="rId18"/>
    <p:sldId id="302" r:id="rId19"/>
    <p:sldId id="310" r:id="rId20"/>
    <p:sldId id="311" r:id="rId21"/>
    <p:sldId id="312" r:id="rId22"/>
    <p:sldId id="313" r:id="rId23"/>
    <p:sldId id="314" r:id="rId24"/>
    <p:sldId id="316" r:id="rId25"/>
    <p:sldId id="315" r:id="rId26"/>
    <p:sldId id="324" r:id="rId27"/>
    <p:sldId id="323" r:id="rId28"/>
    <p:sldId id="325" r:id="rId29"/>
    <p:sldId id="317" r:id="rId30"/>
    <p:sldId id="326" r:id="rId31"/>
    <p:sldId id="318" r:id="rId32"/>
    <p:sldId id="320"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06" autoAdjust="0"/>
    <p:restoredTop sz="94660"/>
  </p:normalViewPr>
  <p:slideViewPr>
    <p:cSldViewPr snapToGrid="0">
      <p:cViewPr varScale="1">
        <p:scale>
          <a:sx n="67" d="100"/>
          <a:sy n="67" d="100"/>
        </p:scale>
        <p:origin x="35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5163107-C42E-4D1B-A189-52F386003A6E}" type="datetimeFigureOut">
              <a:rPr lang="en-US" smtClean="0"/>
              <a:t>23-Oct-20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2C2CDA-5DDA-48AC-8D3D-6C1F24BCF542}" type="slidenum">
              <a:rPr lang="en-US" smtClean="0"/>
              <a:t>‹#›</a:t>
            </a:fld>
            <a:endParaRPr lang="en-US"/>
          </a:p>
        </p:txBody>
      </p:sp>
    </p:spTree>
    <p:extLst>
      <p:ext uri="{BB962C8B-B14F-4D97-AF65-F5344CB8AC3E}">
        <p14:creationId xmlns:p14="http://schemas.microsoft.com/office/powerpoint/2010/main" val="1817163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163107-C42E-4D1B-A189-52F386003A6E}" type="datetimeFigureOut">
              <a:rPr lang="en-US" smtClean="0"/>
              <a:t>23-Oct-20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2C2CDA-5DDA-48AC-8D3D-6C1F24BCF542}" type="slidenum">
              <a:rPr lang="en-US" smtClean="0"/>
              <a:t>‹#›</a:t>
            </a:fld>
            <a:endParaRPr lang="en-US"/>
          </a:p>
        </p:txBody>
      </p:sp>
    </p:spTree>
    <p:extLst>
      <p:ext uri="{BB962C8B-B14F-4D97-AF65-F5344CB8AC3E}">
        <p14:creationId xmlns:p14="http://schemas.microsoft.com/office/powerpoint/2010/main" val="3809007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163107-C42E-4D1B-A189-52F386003A6E}" type="datetimeFigureOut">
              <a:rPr lang="en-US" smtClean="0"/>
              <a:t>23-Oct-20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2C2CDA-5DDA-48AC-8D3D-6C1F24BCF542}" type="slidenum">
              <a:rPr lang="en-US" smtClean="0"/>
              <a:t>‹#›</a:t>
            </a:fld>
            <a:endParaRPr lang="en-US"/>
          </a:p>
        </p:txBody>
      </p:sp>
    </p:spTree>
    <p:extLst>
      <p:ext uri="{BB962C8B-B14F-4D97-AF65-F5344CB8AC3E}">
        <p14:creationId xmlns:p14="http://schemas.microsoft.com/office/powerpoint/2010/main" val="1996793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163107-C42E-4D1B-A189-52F386003A6E}" type="datetimeFigureOut">
              <a:rPr lang="en-US" smtClean="0"/>
              <a:t>23-Oct-20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2C2CDA-5DDA-48AC-8D3D-6C1F24BCF542}" type="slidenum">
              <a:rPr lang="en-US" smtClean="0"/>
              <a:t>‹#›</a:t>
            </a:fld>
            <a:endParaRPr lang="en-US"/>
          </a:p>
        </p:txBody>
      </p:sp>
    </p:spTree>
    <p:extLst>
      <p:ext uri="{BB962C8B-B14F-4D97-AF65-F5344CB8AC3E}">
        <p14:creationId xmlns:p14="http://schemas.microsoft.com/office/powerpoint/2010/main" val="3190601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163107-C42E-4D1B-A189-52F386003A6E}" type="datetimeFigureOut">
              <a:rPr lang="en-US" smtClean="0"/>
              <a:t>23-Oct-20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2C2CDA-5DDA-48AC-8D3D-6C1F24BCF542}" type="slidenum">
              <a:rPr lang="en-US" smtClean="0"/>
              <a:t>‹#›</a:t>
            </a:fld>
            <a:endParaRPr lang="en-US"/>
          </a:p>
        </p:txBody>
      </p:sp>
    </p:spTree>
    <p:extLst>
      <p:ext uri="{BB962C8B-B14F-4D97-AF65-F5344CB8AC3E}">
        <p14:creationId xmlns:p14="http://schemas.microsoft.com/office/powerpoint/2010/main" val="1109022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5163107-C42E-4D1B-A189-52F386003A6E}" type="datetimeFigureOut">
              <a:rPr lang="en-US" smtClean="0"/>
              <a:t>23-Oct-20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2C2CDA-5DDA-48AC-8D3D-6C1F24BCF542}" type="slidenum">
              <a:rPr lang="en-US" smtClean="0"/>
              <a:t>‹#›</a:t>
            </a:fld>
            <a:endParaRPr lang="en-US"/>
          </a:p>
        </p:txBody>
      </p:sp>
    </p:spTree>
    <p:extLst>
      <p:ext uri="{BB962C8B-B14F-4D97-AF65-F5344CB8AC3E}">
        <p14:creationId xmlns:p14="http://schemas.microsoft.com/office/powerpoint/2010/main" val="3743160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5163107-C42E-4D1B-A189-52F386003A6E}" type="datetimeFigureOut">
              <a:rPr lang="en-US" smtClean="0"/>
              <a:t>23-Oct-20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2C2CDA-5DDA-48AC-8D3D-6C1F24BCF542}" type="slidenum">
              <a:rPr lang="en-US" smtClean="0"/>
              <a:t>‹#›</a:t>
            </a:fld>
            <a:endParaRPr lang="en-US"/>
          </a:p>
        </p:txBody>
      </p:sp>
    </p:spTree>
    <p:extLst>
      <p:ext uri="{BB962C8B-B14F-4D97-AF65-F5344CB8AC3E}">
        <p14:creationId xmlns:p14="http://schemas.microsoft.com/office/powerpoint/2010/main" val="3984452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5163107-C42E-4D1B-A189-52F386003A6E}" type="datetimeFigureOut">
              <a:rPr lang="en-US" smtClean="0"/>
              <a:t>23-Oct-20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2C2CDA-5DDA-48AC-8D3D-6C1F24BCF542}" type="slidenum">
              <a:rPr lang="en-US" smtClean="0"/>
              <a:t>‹#›</a:t>
            </a:fld>
            <a:endParaRPr lang="en-US"/>
          </a:p>
        </p:txBody>
      </p:sp>
    </p:spTree>
    <p:extLst>
      <p:ext uri="{BB962C8B-B14F-4D97-AF65-F5344CB8AC3E}">
        <p14:creationId xmlns:p14="http://schemas.microsoft.com/office/powerpoint/2010/main" val="1997918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163107-C42E-4D1B-A189-52F386003A6E}" type="datetimeFigureOut">
              <a:rPr lang="en-US" smtClean="0"/>
              <a:t>23-Oct-20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2C2CDA-5DDA-48AC-8D3D-6C1F24BCF542}" type="slidenum">
              <a:rPr lang="en-US" smtClean="0"/>
              <a:t>‹#›</a:t>
            </a:fld>
            <a:endParaRPr lang="en-US"/>
          </a:p>
        </p:txBody>
      </p:sp>
    </p:spTree>
    <p:extLst>
      <p:ext uri="{BB962C8B-B14F-4D97-AF65-F5344CB8AC3E}">
        <p14:creationId xmlns:p14="http://schemas.microsoft.com/office/powerpoint/2010/main" val="1685452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5163107-C42E-4D1B-A189-52F386003A6E}" type="datetimeFigureOut">
              <a:rPr lang="en-US" smtClean="0"/>
              <a:t>23-Oct-20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2C2CDA-5DDA-48AC-8D3D-6C1F24BCF542}" type="slidenum">
              <a:rPr lang="en-US" smtClean="0"/>
              <a:t>‹#›</a:t>
            </a:fld>
            <a:endParaRPr lang="en-US"/>
          </a:p>
        </p:txBody>
      </p:sp>
    </p:spTree>
    <p:extLst>
      <p:ext uri="{BB962C8B-B14F-4D97-AF65-F5344CB8AC3E}">
        <p14:creationId xmlns:p14="http://schemas.microsoft.com/office/powerpoint/2010/main" val="3297759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5163107-C42E-4D1B-A189-52F386003A6E}" type="datetimeFigureOut">
              <a:rPr lang="en-US" smtClean="0"/>
              <a:t>23-Oct-20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2C2CDA-5DDA-48AC-8D3D-6C1F24BCF542}" type="slidenum">
              <a:rPr lang="en-US" smtClean="0"/>
              <a:t>‹#›</a:t>
            </a:fld>
            <a:endParaRPr lang="en-US"/>
          </a:p>
        </p:txBody>
      </p:sp>
    </p:spTree>
    <p:extLst>
      <p:ext uri="{BB962C8B-B14F-4D97-AF65-F5344CB8AC3E}">
        <p14:creationId xmlns:p14="http://schemas.microsoft.com/office/powerpoint/2010/main" val="3884775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163107-C42E-4D1B-A189-52F386003A6E}" type="datetimeFigureOut">
              <a:rPr lang="en-US" smtClean="0"/>
              <a:t>23-Oct-20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2C2CDA-5DDA-48AC-8D3D-6C1F24BCF542}" type="slidenum">
              <a:rPr lang="en-US" smtClean="0"/>
              <a:t>‹#›</a:t>
            </a:fld>
            <a:endParaRPr lang="en-US"/>
          </a:p>
        </p:txBody>
      </p:sp>
    </p:spTree>
    <p:extLst>
      <p:ext uri="{BB962C8B-B14F-4D97-AF65-F5344CB8AC3E}">
        <p14:creationId xmlns:p14="http://schemas.microsoft.com/office/powerpoint/2010/main" val="3781011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a:bodyPr>
          <a:lstStyle/>
          <a:p>
            <a:endPar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8" name="Title 1"/>
          <p:cNvSpPr txBox="1">
            <a:spLocks/>
          </p:cNvSpPr>
          <p:nvPr/>
        </p:nvSpPr>
        <p:spPr>
          <a:xfrm>
            <a:off x="0" y="0"/>
            <a:ext cx="12192000" cy="2479675"/>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ro-RO" sz="20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Nr. 9339 / 22.10.2020</a:t>
            </a:r>
          </a:p>
          <a:p>
            <a:r>
              <a:rPr lang="ro-RO" sz="3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DIAGNOZA PROCESULUI INSTRUCȚIONAL PENTRU ANUL ŞCOLAR 2019-2020</a:t>
            </a:r>
            <a:br>
              <a:rPr lang="en-US"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ro-RO" sz="32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Inspectoratul Școlar Județean </a:t>
            </a:r>
            <a:r>
              <a:rPr lang="ro-RO"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Sibiu</a:t>
            </a:r>
            <a:br>
              <a:rPr lang="en-US"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ro-RO"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DOMENIUL </a:t>
            </a:r>
            <a:r>
              <a:rPr lang="ro-RO" sz="3200"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CURRICULUM ȘI INSPECȚIE ȘCOLARĂ</a:t>
            </a:r>
            <a:br>
              <a:rPr lang="en-US"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ro-RO"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3200" b="1" dirty="0">
                <a:solidFill>
                  <a:srgbClr val="FFFF00"/>
                </a:solidFill>
                <a:effectLst>
                  <a:outerShdw blurRad="38100" dist="38100" dir="2700000" algn="tl">
                    <a:srgbClr val="000000">
                      <a:alpha val="43137"/>
                    </a:srgbClr>
                  </a:outerShdw>
                </a:effectLst>
                <a:latin typeface="Ink Free" panose="03080402000500000000" pitchFamily="66" charset="0"/>
                <a:cs typeface="Arial" panose="020B0604020202020204" pitchFamily="34" charset="0"/>
              </a:rPr>
              <a:t>SINOPSIS </a:t>
            </a:r>
            <a:endParaRPr lang="en-US" sz="3200" b="1" dirty="0">
              <a:solidFill>
                <a:srgbClr val="FFFF00"/>
              </a:solidFill>
              <a:effectLst>
                <a:outerShdw blurRad="38100" dist="38100" dir="2700000" algn="tl">
                  <a:srgbClr val="000000">
                    <a:alpha val="43137"/>
                  </a:srgbClr>
                </a:outerShdw>
              </a:effectLst>
              <a:latin typeface="Ink Free" panose="03080402000500000000" pitchFamily="66" charset="0"/>
              <a:cs typeface="Arial" panose="020B0604020202020204" pitchFamily="34" charset="0"/>
            </a:endParaRPr>
          </a:p>
        </p:txBody>
      </p:sp>
      <p:sp>
        <p:nvSpPr>
          <p:cNvPr id="12" name="Subtitle 2"/>
          <p:cNvSpPr>
            <a:spLocks noGrp="1"/>
          </p:cNvSpPr>
          <p:nvPr>
            <p:ph type="subTitle" idx="1"/>
          </p:nvPr>
        </p:nvSpPr>
        <p:spPr>
          <a:xfrm>
            <a:off x="1911350" y="4869656"/>
            <a:ext cx="8369300" cy="1655762"/>
          </a:xfrm>
        </p:spPr>
        <p:txBody>
          <a:bodyPr/>
          <a:lstStyle/>
          <a:p>
            <a:r>
              <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INSPECTOR ȘCOLAR GENERAL ADJUNCT,</a:t>
            </a:r>
          </a:p>
          <a:p>
            <a:r>
              <a:rPr lang="ro-RO" sz="3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PROF. RODICA ȚĂLNARIU</a:t>
            </a:r>
            <a:endParaRPr lang="en-US" sz="3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02567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a:bodyPr>
          <a:lstStyle/>
          <a:p>
            <a:endPar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8" name="Title 1"/>
          <p:cNvSpPr txBox="1">
            <a:spLocks/>
          </p:cNvSpPr>
          <p:nvPr/>
        </p:nvSpPr>
        <p:spPr>
          <a:xfrm>
            <a:off x="0" y="1"/>
            <a:ext cx="12192000" cy="6985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o-RO" sz="1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ANALIZA S.W.O.T. – CURRICULUM IMPLEMENTAT / DISCIPLINE DE EXAMEN: ENVIII / BACALAUREAT, </a:t>
            </a:r>
            <a:r>
              <a:rPr lang="ro-RO" sz="1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 ANUL ŞCOLAR 2019-2020</a:t>
            </a:r>
            <a:endParaRPr lang="en-US" sz="1800" b="1" dirty="0">
              <a:solidFill>
                <a:srgbClr val="FF0000"/>
              </a:solidFill>
              <a:latin typeface="Arial" panose="020B0604020202020204" pitchFamily="34" charset="0"/>
              <a:cs typeface="Arial" panose="020B0604020202020204" pitchFamily="34" charset="0"/>
            </a:endParaRPr>
          </a:p>
        </p:txBody>
      </p:sp>
      <p:sp>
        <p:nvSpPr>
          <p:cNvPr id="4" name="Subtitle 3"/>
          <p:cNvSpPr>
            <a:spLocks noGrp="1"/>
          </p:cNvSpPr>
          <p:nvPr>
            <p:ph type="subTitle" idx="1"/>
          </p:nvPr>
        </p:nvSpPr>
        <p:spPr>
          <a:xfrm>
            <a:off x="114300" y="711204"/>
            <a:ext cx="12192000" cy="6159497"/>
          </a:xfrm>
        </p:spPr>
        <p:txBody>
          <a:bodyPr>
            <a:normAutofit/>
          </a:bodyPr>
          <a:lstStyle/>
          <a:p>
            <a:endParaRPr lang="en-US" dirty="0"/>
          </a:p>
          <a:p>
            <a:endParaRPr lang="en-US" dirty="0"/>
          </a:p>
        </p:txBody>
      </p:sp>
      <p:sp>
        <p:nvSpPr>
          <p:cNvPr id="6" name="TextBox 5"/>
          <p:cNvSpPr txBox="1"/>
          <p:nvPr/>
        </p:nvSpPr>
        <p:spPr>
          <a:xfrm>
            <a:off x="0" y="608283"/>
            <a:ext cx="7012789" cy="4678204"/>
          </a:xfrm>
          <a:prstGeom prst="rect">
            <a:avLst/>
          </a:prstGeom>
          <a:noFill/>
        </p:spPr>
        <p:txBody>
          <a:bodyPr wrap="square" rtlCol="0">
            <a:spAutoFit/>
          </a:bodyPr>
          <a:lstStyle/>
          <a:p>
            <a:pPr algn="just"/>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LIMBA ȘI LITERATURA ROMÂNĂ</a:t>
            </a:r>
            <a:r>
              <a:rPr lang="ro-RO"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ro-RO" b="1" dirty="0">
                <a:solidFill>
                  <a:srgbClr val="FF0000"/>
                </a:solidFill>
                <a:effectLst>
                  <a:outerShdw blurRad="38100" dist="38100" dir="2700000" algn="tl">
                    <a:srgbClr val="000000">
                      <a:alpha val="43137"/>
                    </a:srgbClr>
                  </a:outerShdw>
                </a:effectLst>
                <a:latin typeface="Arial Narrow" panose="020B0606020202030204" pitchFamily="34" charset="0"/>
              </a:rPr>
              <a:t>PUNCTE TARI</a:t>
            </a:r>
            <a:endParaRPr lang="en-GB" b="1" dirty="0">
              <a:solidFill>
                <a:srgbClr val="FF0000"/>
              </a:solidFill>
              <a:effectLst>
                <a:outerShdw blurRad="38100" dist="38100" dir="2700000" algn="tl">
                  <a:srgbClr val="000000">
                    <a:alpha val="43137"/>
                  </a:srgbClr>
                </a:outerShdw>
              </a:effectLst>
              <a:latin typeface="Arial Narrow" panose="020B0606020202030204" pitchFamily="34" charset="0"/>
            </a:endParaRPr>
          </a:p>
          <a:p>
            <a:pPr algn="just"/>
            <a:r>
              <a:rPr lang="ro-RO" sz="2000" b="1" dirty="0">
                <a:solidFill>
                  <a:srgbClr val="FFFF00"/>
                </a:solidFill>
                <a:effectLst>
                  <a:outerShdw blurRad="38100" dist="38100" dir="2700000" algn="tl">
                    <a:srgbClr val="000000">
                      <a:alpha val="43137"/>
                    </a:srgbClr>
                  </a:outerShdw>
                </a:effectLst>
                <a:latin typeface="Arial Narrow" panose="020B0606020202030204" pitchFamily="34" charset="0"/>
              </a:rPr>
              <a:t>Pregătirea suplimentară pentru examenele naţionale s-a derulat conform prevederilor formulate în </a:t>
            </a:r>
            <a:r>
              <a:rPr lang="ro-RO" sz="2000" b="1" i="1" dirty="0">
                <a:solidFill>
                  <a:srgbClr val="FFFF00"/>
                </a:solidFill>
                <a:effectLst>
                  <a:outerShdw blurRad="38100" dist="38100" dir="2700000" algn="tl">
                    <a:srgbClr val="000000">
                      <a:alpha val="43137"/>
                    </a:srgbClr>
                  </a:outerShdw>
                </a:effectLst>
                <a:latin typeface="Arial Narrow" panose="020B0606020202030204" pitchFamily="34" charset="0"/>
              </a:rPr>
              <a:t>Procedura I.Ș.J. Sibiu de monitorizare a programelor remediale </a:t>
            </a:r>
            <a:r>
              <a:rPr lang="ro-RO" b="1" i="1" dirty="0">
                <a:solidFill>
                  <a:srgbClr val="FFFF00"/>
                </a:solidFill>
                <a:effectLst>
                  <a:outerShdw blurRad="38100" dist="38100" dir="2700000" algn="tl">
                    <a:srgbClr val="000000">
                      <a:alpha val="43137"/>
                    </a:srgbClr>
                  </a:outerShdw>
                </a:effectLst>
                <a:latin typeface="Arial Narrow" panose="020B0606020202030204" pitchFamily="34" charset="0"/>
              </a:rPr>
              <a:t>cu numărul 15.113 / 26.11.2019.</a:t>
            </a:r>
            <a:endParaRPr lang="en-GB" b="1" i="1" dirty="0">
              <a:solidFill>
                <a:srgbClr val="FFFF00"/>
              </a:solidFill>
              <a:effectLst>
                <a:outerShdw blurRad="38100" dist="38100" dir="2700000" algn="tl">
                  <a:srgbClr val="000000">
                    <a:alpha val="43137"/>
                  </a:srgbClr>
                </a:outerShdw>
              </a:effectLst>
              <a:latin typeface="Arial Narrow" panose="020B0606020202030204" pitchFamily="34" charset="0"/>
            </a:endParaRPr>
          </a:p>
          <a:p>
            <a:pPr algn="just"/>
            <a:r>
              <a:rPr lang="ro-RO" sz="2000" b="1" dirty="0">
                <a:solidFill>
                  <a:srgbClr val="FFFF00"/>
                </a:solidFill>
                <a:effectLst>
                  <a:outerShdw blurRad="38100" dist="38100" dir="2700000" algn="tl">
                    <a:srgbClr val="000000">
                      <a:alpha val="43137"/>
                    </a:srgbClr>
                  </a:outerShdw>
                </a:effectLst>
                <a:latin typeface="Arial Narrow" panose="020B0606020202030204" pitchFamily="34" charset="0"/>
              </a:rPr>
              <a:t>Rezultatele foarte bune ale elevilor de la filiera teoretică, la examenul de bacalaureat 2020, procent de promovabilitate la disciplina limba și literatura română, bacalaureat 2020, sesiunea iunie-iulie: </a:t>
            </a:r>
            <a:r>
              <a:rPr lang="ro-RO" sz="2000" b="1" dirty="0">
                <a:solidFill>
                  <a:schemeClr val="bg1"/>
                </a:solidFill>
                <a:effectLst>
                  <a:outerShdw blurRad="38100" dist="38100" dir="2700000" algn="tl">
                    <a:srgbClr val="000000">
                      <a:alpha val="43137"/>
                    </a:srgbClr>
                  </a:outerShdw>
                </a:effectLst>
                <a:latin typeface="Arial Narrow" panose="020B0606020202030204" pitchFamily="34" charset="0"/>
              </a:rPr>
              <a:t>95,34%</a:t>
            </a:r>
            <a:r>
              <a:rPr lang="ro-RO" sz="2000" b="1" dirty="0">
                <a:solidFill>
                  <a:srgbClr val="FFFF00"/>
                </a:solidFill>
                <a:effectLst>
                  <a:outerShdw blurRad="38100" dist="38100" dir="2700000" algn="tl">
                    <a:srgbClr val="000000">
                      <a:alpha val="43137"/>
                    </a:srgbClr>
                  </a:outerShdw>
                </a:effectLst>
                <a:latin typeface="Arial Narrow" panose="020B0606020202030204" pitchFamily="34" charset="0"/>
              </a:rPr>
              <a:t> (2661</a:t>
            </a:r>
            <a:r>
              <a:rPr lang="ro-RO" sz="2000" b="1" dirty="0">
                <a:effectLst>
                  <a:outerShdw blurRad="38100" dist="38100" dir="2700000" algn="tl">
                    <a:srgbClr val="000000">
                      <a:alpha val="43137"/>
                    </a:srgbClr>
                  </a:outerShdw>
                </a:effectLst>
                <a:latin typeface="Arial Narrow" panose="020B0606020202030204" pitchFamily="34" charset="0"/>
                <a:cs typeface="Times New Roman" panose="02020603050405020304" pitchFamily="18" charset="0"/>
              </a:rPr>
              <a:t> </a:t>
            </a:r>
            <a:r>
              <a:rPr lang="ro-RO" sz="2000" b="1" dirty="0">
                <a:solidFill>
                  <a:srgbClr val="FFFF00"/>
                </a:solidFill>
                <a:effectLst>
                  <a:outerShdw blurRad="38100" dist="38100" dir="2700000" algn="tl">
                    <a:srgbClr val="000000">
                      <a:alpha val="43137"/>
                    </a:srgbClr>
                  </a:outerShdw>
                </a:effectLst>
                <a:latin typeface="Arial Narrow" panose="020B0606020202030204" pitchFamily="34" charset="0"/>
              </a:rPr>
              <a:t>candidați), față de 93,59% în 2019, față de 93,3% în 2018; 8 note de 10,00 și LOCUL al II-lea pe țară.</a:t>
            </a:r>
            <a:endParaRPr lang="en-GB" sz="2000" b="1" dirty="0">
              <a:solidFill>
                <a:srgbClr val="FFFF00"/>
              </a:solidFill>
              <a:effectLst>
                <a:outerShdw blurRad="38100" dist="38100" dir="2700000" algn="tl">
                  <a:srgbClr val="000000">
                    <a:alpha val="43137"/>
                  </a:srgbClr>
                </a:outerShdw>
              </a:effectLst>
              <a:latin typeface="Arial Narrow" panose="020B0606020202030204" pitchFamily="34" charset="0"/>
            </a:endParaRPr>
          </a:p>
          <a:p>
            <a:pPr algn="just"/>
            <a:r>
              <a:rPr lang="ro-RO" sz="2000" b="1" dirty="0">
                <a:solidFill>
                  <a:srgbClr val="FFFF00"/>
                </a:solidFill>
                <a:effectLst>
                  <a:outerShdw blurRad="38100" dist="38100" dir="2700000" algn="tl">
                    <a:srgbClr val="000000">
                      <a:alpha val="43137"/>
                    </a:srgbClr>
                  </a:outerShdw>
                </a:effectLst>
                <a:latin typeface="Arial Narrow" panose="020B0606020202030204" pitchFamily="34" charset="0"/>
              </a:rPr>
              <a:t>Procent de promovabilitate la disciplina limba și literatura română, ENVIII 2020: 86% (3223 de candidați) față de 82,87% în 2019; 88 de note de 10,00, față de 30 de note de 10,00 în 2019, față de 22 de note de 10,00 în 2018.</a:t>
            </a:r>
            <a:endParaRPr lang="en-GB" sz="2000" b="1" dirty="0">
              <a:solidFill>
                <a:srgbClr val="FFFF00"/>
              </a:solidFill>
              <a:effectLst>
                <a:outerShdw blurRad="38100" dist="38100" dir="2700000" algn="tl">
                  <a:srgbClr val="000000">
                    <a:alpha val="43137"/>
                  </a:srgbClr>
                </a:outerShdw>
              </a:effectLst>
              <a:latin typeface="Arial Narrow" panose="020B0606020202030204" pitchFamily="34" charset="0"/>
            </a:endParaRPr>
          </a:p>
          <a:p>
            <a:pPr algn="just"/>
            <a:r>
              <a:rPr lang="ro-RO" sz="2000" b="1" dirty="0">
                <a:solidFill>
                  <a:srgbClr val="FFFF00"/>
                </a:solidFill>
                <a:effectLst>
                  <a:outerShdw blurRad="38100" dist="38100" dir="2700000" algn="tl">
                    <a:srgbClr val="000000">
                      <a:alpha val="43137"/>
                    </a:srgbClr>
                  </a:outerShdw>
                </a:effectLst>
                <a:latin typeface="Arial Narrow" panose="020B0606020202030204" pitchFamily="34" charset="0"/>
              </a:rPr>
              <a:t>Pregătirea în semestrul I, la nivel judeţean, a elevilor performanţi din clasele V-VIII, prin şcoala de excelenţă (Sibiu).</a:t>
            </a:r>
            <a:endParaRPr lang="en-GB" sz="20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 name="Rectangle 4"/>
          <p:cNvSpPr/>
          <p:nvPr/>
        </p:nvSpPr>
        <p:spPr>
          <a:xfrm>
            <a:off x="7127088" y="595582"/>
            <a:ext cx="4836311" cy="3416320"/>
          </a:xfrm>
          <a:prstGeom prst="rect">
            <a:avLst/>
          </a:prstGeom>
        </p:spPr>
        <p:txBody>
          <a:bodyPr wrap="square">
            <a:spAutoFit/>
          </a:bodyPr>
          <a:lstStyle/>
          <a:p>
            <a:pPr algn="r"/>
            <a:r>
              <a:rPr lang="ro-RO" b="1" dirty="0">
                <a:solidFill>
                  <a:srgbClr val="FF0000"/>
                </a:solidFill>
                <a:effectLst>
                  <a:outerShdw blurRad="38100" dist="38100" dir="2700000" algn="tl">
                    <a:srgbClr val="000000">
                      <a:alpha val="43137"/>
                    </a:srgbClr>
                  </a:outerShdw>
                </a:effectLst>
                <a:latin typeface="Arial Narrow" panose="020B0606020202030204" pitchFamily="34" charset="0"/>
              </a:rPr>
              <a:t>PUNCTE SLABE</a:t>
            </a:r>
            <a:endParaRPr lang="en-GB" b="1" dirty="0">
              <a:solidFill>
                <a:srgbClr val="FF0000"/>
              </a:solidFill>
              <a:effectLst>
                <a:outerShdw blurRad="38100" dist="38100" dir="2700000" algn="tl">
                  <a:srgbClr val="000000">
                    <a:alpha val="43137"/>
                  </a:srgbClr>
                </a:outerShdw>
              </a:effectLst>
              <a:latin typeface="Arial Narrow" panose="020B0606020202030204" pitchFamily="34" charset="0"/>
            </a:endParaRPr>
          </a:p>
          <a:p>
            <a:pPr algn="just"/>
            <a:r>
              <a:rPr lang="ro-RO" b="1" dirty="0">
                <a:solidFill>
                  <a:srgbClr val="FFFF00"/>
                </a:solidFill>
                <a:effectLst>
                  <a:outerShdw blurRad="38100" dist="38100" dir="2700000" algn="tl">
                    <a:srgbClr val="000000">
                      <a:alpha val="43137"/>
                    </a:srgbClr>
                  </a:outerShdw>
                </a:effectLst>
                <a:latin typeface="Arial Narrow" panose="020B0606020202030204" pitchFamily="34" charset="0"/>
              </a:rPr>
              <a:t>Resursele materiale şi informatice existente nu sunt utilizate maximal, mai ales în zonele rurale izolate, în şcolile de tip structură.</a:t>
            </a:r>
            <a:endParaRPr lang="en-GB" b="1" dirty="0">
              <a:solidFill>
                <a:srgbClr val="FFFF00"/>
              </a:solidFill>
              <a:effectLst>
                <a:outerShdw blurRad="38100" dist="38100" dir="2700000" algn="tl">
                  <a:srgbClr val="000000">
                    <a:alpha val="43137"/>
                  </a:srgbClr>
                </a:outerShdw>
              </a:effectLst>
              <a:latin typeface="Arial Narrow" panose="020B0606020202030204" pitchFamily="34" charset="0"/>
            </a:endParaRPr>
          </a:p>
          <a:p>
            <a:pPr algn="just"/>
            <a:r>
              <a:rPr lang="ro-RO" b="1" dirty="0">
                <a:solidFill>
                  <a:srgbClr val="FFFF00"/>
                </a:solidFill>
                <a:effectLst>
                  <a:outerShdw blurRad="38100" dist="38100" dir="2700000" algn="tl">
                    <a:srgbClr val="000000">
                      <a:alpha val="43137"/>
                    </a:srgbClr>
                  </a:outerShdw>
                </a:effectLst>
                <a:latin typeface="Arial Narrow" panose="020B0606020202030204" pitchFamily="34" charset="0"/>
              </a:rPr>
              <a:t>Competențele de lectură sunt acceptabile, dar în unele școli din mediul rural am observat elevi cu dificultăți de lectură  / de comprehensiune de text.</a:t>
            </a:r>
            <a:endParaRPr lang="en-GB" b="1" dirty="0">
              <a:solidFill>
                <a:srgbClr val="FFFF00"/>
              </a:solidFill>
              <a:effectLst>
                <a:outerShdw blurRad="38100" dist="38100" dir="2700000" algn="tl">
                  <a:srgbClr val="000000">
                    <a:alpha val="43137"/>
                  </a:srgbClr>
                </a:outerShdw>
              </a:effectLst>
              <a:latin typeface="Arial Narrow" panose="020B0606020202030204" pitchFamily="34" charset="0"/>
            </a:endParaRPr>
          </a:p>
          <a:p>
            <a:pPr algn="just"/>
            <a:r>
              <a:rPr lang="ro-RO" b="1" dirty="0">
                <a:solidFill>
                  <a:srgbClr val="FFFF00"/>
                </a:solidFill>
                <a:effectLst>
                  <a:outerShdw blurRad="38100" dist="38100" dir="2700000" algn="tl">
                    <a:srgbClr val="000000">
                      <a:alpha val="43137"/>
                    </a:srgbClr>
                  </a:outerShdw>
                </a:effectLst>
                <a:latin typeface="Arial Narrow" panose="020B0606020202030204" pitchFamily="34" charset="0"/>
              </a:rPr>
              <a:t>Managementul educaţional vizează prea puţin domenii </a:t>
            </a:r>
            <a:r>
              <a:rPr lang="ro-RO" b="1" i="1" dirty="0">
                <a:solidFill>
                  <a:srgbClr val="FFFF00"/>
                </a:solidFill>
                <a:effectLst>
                  <a:outerShdw blurRad="38100" dist="38100" dir="2700000" algn="tl">
                    <a:srgbClr val="000000">
                      <a:alpha val="43137"/>
                    </a:srgbClr>
                  </a:outerShdw>
                </a:effectLst>
                <a:latin typeface="Arial Narrow" panose="020B0606020202030204" pitchFamily="34" charset="0"/>
              </a:rPr>
              <a:t>trans</a:t>
            </a:r>
            <a:r>
              <a:rPr lang="ro-RO" b="1" dirty="0">
                <a:solidFill>
                  <a:srgbClr val="FFFF00"/>
                </a:solidFill>
                <a:effectLst>
                  <a:outerShdw blurRad="38100" dist="38100" dir="2700000" algn="tl">
                    <a:srgbClr val="000000">
                      <a:alpha val="43137"/>
                    </a:srgbClr>
                  </a:outerShdw>
                </a:effectLst>
                <a:latin typeface="Arial Narrow" panose="020B0606020202030204" pitchFamily="34" charset="0"/>
              </a:rPr>
              <a:t> şi </a:t>
            </a:r>
            <a:r>
              <a:rPr lang="ro-RO" b="1" i="1" dirty="0">
                <a:solidFill>
                  <a:srgbClr val="FFFF00"/>
                </a:solidFill>
                <a:effectLst>
                  <a:outerShdw blurRad="38100" dist="38100" dir="2700000" algn="tl">
                    <a:srgbClr val="000000">
                      <a:alpha val="43137"/>
                    </a:srgbClr>
                  </a:outerShdw>
                </a:effectLst>
                <a:latin typeface="Arial Narrow" panose="020B0606020202030204" pitchFamily="34" charset="0"/>
              </a:rPr>
              <a:t>croscurriculare, </a:t>
            </a:r>
            <a:r>
              <a:rPr lang="ro-RO" b="1" dirty="0">
                <a:solidFill>
                  <a:srgbClr val="FFFF00"/>
                </a:solidFill>
                <a:effectLst>
                  <a:outerShdw blurRad="38100" dist="38100" dir="2700000" algn="tl">
                    <a:srgbClr val="000000">
                      <a:alpha val="43137"/>
                    </a:srgbClr>
                  </a:outerShdw>
                </a:effectLst>
                <a:latin typeface="Arial Narrow" panose="020B0606020202030204" pitchFamily="34" charset="0"/>
              </a:rPr>
              <a:t>precum şi dezvoltarea unor competenţe-cheie asociate competenţelor de comunicare în limba maternă (competenţe antreprenoriale, socioculturale etc.)</a:t>
            </a:r>
            <a:endParaRPr lang="en-US" dirty="0">
              <a:solidFill>
                <a:srgbClr val="FFFF00"/>
              </a:solidFill>
            </a:endParaRPr>
          </a:p>
        </p:txBody>
      </p:sp>
      <p:sp>
        <p:nvSpPr>
          <p:cNvPr id="7" name="Rectangle 6"/>
          <p:cNvSpPr/>
          <p:nvPr/>
        </p:nvSpPr>
        <p:spPr>
          <a:xfrm>
            <a:off x="0" y="5286487"/>
            <a:ext cx="12192000" cy="1477328"/>
          </a:xfrm>
          <a:prstGeom prst="rect">
            <a:avLst/>
          </a:prstGeom>
        </p:spPr>
        <p:txBody>
          <a:bodyPr wrap="square">
            <a:spAutoFit/>
          </a:bodyPr>
          <a:lstStyle/>
          <a:p>
            <a:pPr algn="just"/>
            <a:r>
              <a:rPr lang="ro-RO" b="1" dirty="0">
                <a:solidFill>
                  <a:srgbClr val="FFFF00"/>
                </a:solidFill>
                <a:latin typeface="Arial Narrow" panose="020B0606020202030204" pitchFamily="34" charset="0"/>
              </a:rPr>
              <a:t>Provocări</a:t>
            </a:r>
            <a:r>
              <a:rPr lang="ro-RO" dirty="0">
                <a:solidFill>
                  <a:srgbClr val="FFFF00"/>
                </a:solidFill>
                <a:latin typeface="Arial Narrow" panose="020B0606020202030204" pitchFamily="34" charset="0"/>
              </a:rPr>
              <a:t>: dificultatea aplicării consecvente a descriptorilor standardizaţi pentru fiecare competenţă evaluată prin probe de evaluare internă / externă, în condiţiile în care la disciplina limba și literatura română nu există standarde decât pentru clasele a VIII-a și a; învăţarea digitalizată / cu tehnologie digitală; învățarea integrată / centrată pe interacţiunea obiectelor de studiu – prin intermediul unităţilor tematice ca principii organizatoare ale curriculumului – pe relaţiile între concepte, fenomene şi procese din domenii diferite și pe activităţi integrate de tipul proiectelor. Convertirea „</a:t>
            </a:r>
            <a:r>
              <a:rPr lang="ro-RO" i="1" dirty="0">
                <a:solidFill>
                  <a:srgbClr val="FFFF00"/>
                </a:solidFill>
                <a:latin typeface="Arial Narrow" panose="020B0606020202030204" pitchFamily="34" charset="0"/>
              </a:rPr>
              <a:t>amenințărilor</a:t>
            </a:r>
            <a:r>
              <a:rPr lang="ro-RO" dirty="0">
                <a:solidFill>
                  <a:srgbClr val="FFFF00"/>
                </a:solidFill>
                <a:latin typeface="Arial Narrow" panose="020B0606020202030204" pitchFamily="34" charset="0"/>
              </a:rPr>
              <a:t>” în obiective prioritare pentru inspecțiile de specialitate / școlare generale, în anul școlar 2020-2021.</a:t>
            </a:r>
            <a:endParaRPr lang="en-GB" dirty="0">
              <a:solidFill>
                <a:srgbClr val="FFFF00"/>
              </a:solidFill>
              <a:latin typeface="Arial Narrow" panose="020B0606020202030204" pitchFamily="34" charset="0"/>
            </a:endParaRPr>
          </a:p>
        </p:txBody>
      </p:sp>
    </p:spTree>
    <p:extLst>
      <p:ext uri="{BB962C8B-B14F-4D97-AF65-F5344CB8AC3E}">
        <p14:creationId xmlns:p14="http://schemas.microsoft.com/office/powerpoint/2010/main" val="2113807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a:bodyPr>
          <a:lstStyle/>
          <a:p>
            <a:endPar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 y="-12701"/>
            <a:ext cx="12192000" cy="6857999"/>
          </a:xfrm>
          <a:prstGeom prst="rect">
            <a:avLst/>
          </a:prstGeom>
        </p:spPr>
      </p:pic>
      <p:sp>
        <p:nvSpPr>
          <p:cNvPr id="8" name="Title 1"/>
          <p:cNvSpPr txBox="1">
            <a:spLocks/>
          </p:cNvSpPr>
          <p:nvPr/>
        </p:nvSpPr>
        <p:spPr>
          <a:xfrm>
            <a:off x="0" y="1"/>
            <a:ext cx="12192000" cy="6985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o-RO" sz="1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ANALIZA S.W.O.T. – CURRICULUM IMPLEMENTAT / DISCIPLINE DE EXAMEN: ENVIII / BACALAUREAT, </a:t>
            </a:r>
            <a:r>
              <a:rPr lang="ro-RO" sz="1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 ANUL ŞCOLAR 2019-2020</a:t>
            </a:r>
            <a:endParaRPr lang="en-US" sz="1800" b="1" dirty="0">
              <a:solidFill>
                <a:srgbClr val="FF0000"/>
              </a:solidFill>
              <a:latin typeface="Arial" panose="020B0604020202020204" pitchFamily="34" charset="0"/>
              <a:cs typeface="Arial" panose="020B0604020202020204" pitchFamily="34" charset="0"/>
            </a:endParaRPr>
          </a:p>
        </p:txBody>
      </p:sp>
      <p:sp>
        <p:nvSpPr>
          <p:cNvPr id="4" name="Subtitle 3"/>
          <p:cNvSpPr>
            <a:spLocks noGrp="1"/>
          </p:cNvSpPr>
          <p:nvPr>
            <p:ph type="subTitle" idx="1"/>
          </p:nvPr>
        </p:nvSpPr>
        <p:spPr>
          <a:xfrm>
            <a:off x="114300" y="711204"/>
            <a:ext cx="12192000" cy="6159497"/>
          </a:xfrm>
        </p:spPr>
        <p:txBody>
          <a:bodyPr>
            <a:normAutofit/>
          </a:bodyPr>
          <a:lstStyle/>
          <a:p>
            <a:endParaRPr lang="en-US" dirty="0"/>
          </a:p>
          <a:p>
            <a:endParaRPr lang="ro-RO" dirty="0"/>
          </a:p>
          <a:p>
            <a:endParaRPr lang="en-US" dirty="0"/>
          </a:p>
        </p:txBody>
      </p:sp>
      <p:sp>
        <p:nvSpPr>
          <p:cNvPr id="6" name="TextBox 5"/>
          <p:cNvSpPr txBox="1"/>
          <p:nvPr/>
        </p:nvSpPr>
        <p:spPr>
          <a:xfrm>
            <a:off x="0" y="608283"/>
            <a:ext cx="7012789" cy="369332"/>
          </a:xfrm>
          <a:prstGeom prst="rect">
            <a:avLst/>
          </a:prstGeom>
          <a:noFill/>
        </p:spPr>
        <p:txBody>
          <a:bodyPr wrap="square" rtlCol="0">
            <a:spAutoFit/>
          </a:bodyPr>
          <a:lstStyle/>
          <a:p>
            <a:pPr algn="just"/>
            <a:r>
              <a:rPr lang="ro-RO" b="1" dirty="0">
                <a:solidFill>
                  <a:srgbClr val="FFFF00"/>
                </a:solidFill>
                <a:effectLst>
                  <a:outerShdw blurRad="38100" dist="38100" dir="2700000" algn="tl">
                    <a:srgbClr val="000000">
                      <a:alpha val="43137"/>
                    </a:srgbClr>
                  </a:outerShdw>
                </a:effectLst>
                <a:latin typeface="Arial Narrow" panose="020B0606020202030204" pitchFamily="34" charset="0"/>
              </a:rPr>
              <a:t>			</a:t>
            </a:r>
            <a:endParaRPr lang="en-GB" sz="20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 name="Rectangle 4"/>
          <p:cNvSpPr/>
          <p:nvPr/>
        </p:nvSpPr>
        <p:spPr>
          <a:xfrm>
            <a:off x="6789153" y="3642570"/>
            <a:ext cx="5161355" cy="1477328"/>
          </a:xfrm>
          <a:prstGeom prst="rect">
            <a:avLst/>
          </a:prstGeom>
        </p:spPr>
        <p:txBody>
          <a:bodyPr wrap="square">
            <a:spAutoFit/>
          </a:bodyPr>
          <a:lstStyle/>
          <a:p>
            <a:pPr algn="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PUNCTE SLABE</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r>
              <a:rPr lang="ro-RO" b="1" dirty="0">
                <a:solidFill>
                  <a:srgbClr val="FFFF00"/>
                </a:solidFill>
                <a:latin typeface="Arial" panose="020B0604020202020204" pitchFamily="34" charset="0"/>
                <a:cs typeface="Arial" panose="020B0604020202020204" pitchFamily="34" charset="0"/>
              </a:rPr>
              <a:t>Unele elemente de proiectare didactică. </a:t>
            </a:r>
            <a:endParaRPr lang="en-GB" b="1" dirty="0">
              <a:solidFill>
                <a:srgbClr val="FFFF00"/>
              </a:solidFill>
              <a:latin typeface="Arial" panose="020B0604020202020204" pitchFamily="34" charset="0"/>
              <a:cs typeface="Arial" panose="020B0604020202020204" pitchFamily="34" charset="0"/>
            </a:endParaRPr>
          </a:p>
          <a:p>
            <a:pPr algn="just"/>
            <a:r>
              <a:rPr lang="ro-RO" b="1" dirty="0">
                <a:solidFill>
                  <a:srgbClr val="FFFF00"/>
                </a:solidFill>
                <a:latin typeface="Arial" panose="020B0604020202020204" pitchFamily="34" charset="0"/>
                <a:cs typeface="Arial" panose="020B0604020202020204" pitchFamily="34" charset="0"/>
              </a:rPr>
              <a:t>Utilizarea redusă a mijloacelor T.I.C în lecții</a:t>
            </a:r>
            <a:endParaRPr lang="en-GB" b="1" dirty="0">
              <a:solidFill>
                <a:srgbClr val="FFFF00"/>
              </a:solidFill>
              <a:latin typeface="Arial" panose="020B0604020202020204" pitchFamily="34" charset="0"/>
              <a:cs typeface="Arial" panose="020B0604020202020204" pitchFamily="34" charset="0"/>
            </a:endParaRPr>
          </a:p>
          <a:p>
            <a:pPr algn="just"/>
            <a:r>
              <a:rPr lang="ro-RO" b="1" dirty="0">
                <a:solidFill>
                  <a:srgbClr val="FFFF00"/>
                </a:solidFill>
                <a:latin typeface="Arial" panose="020B0604020202020204" pitchFamily="34" charset="0"/>
                <a:cs typeface="Arial" panose="020B0604020202020204" pitchFamily="34" charset="0"/>
              </a:rPr>
              <a:t>Imposibilitatea desfășurării unor opționale în liceele tehnologice</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7" name="Rectangle 6"/>
          <p:cNvSpPr/>
          <p:nvPr/>
        </p:nvSpPr>
        <p:spPr>
          <a:xfrm>
            <a:off x="0" y="5612562"/>
            <a:ext cx="12192000" cy="923330"/>
          </a:xfrm>
          <a:prstGeom prst="rect">
            <a:avLst/>
          </a:prstGeom>
        </p:spPr>
        <p:txBody>
          <a:bodyPr wrap="square">
            <a:spAutoFit/>
          </a:bodyPr>
          <a:lstStyle/>
          <a:p>
            <a:pPr algn="ct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Provocări </a:t>
            </a:r>
          </a:p>
          <a:p>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Elaborarea unor materiale de analiză:</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situația statistică privind rezultatele școlare ale elevilor – situația parcurgerii materiei.</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9" name="Rectangle 8"/>
          <p:cNvSpPr/>
          <p:nvPr/>
        </p:nvSpPr>
        <p:spPr>
          <a:xfrm>
            <a:off x="241300" y="872581"/>
            <a:ext cx="6096000" cy="4247317"/>
          </a:xfrm>
          <a:prstGeom prst="rect">
            <a:avLst/>
          </a:prstGeom>
        </p:spPr>
        <p:txBody>
          <a:bodyPr>
            <a:spAutoFit/>
          </a:bodyPr>
          <a:lstStyle/>
          <a:p>
            <a:pPr lvl="5"/>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MATEMATICĂ				PUNCTE TARI</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Respectarea planurilor-cadru</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Aplicarea noilor programe școlare aprobate pentru clasele a V-a – a VII-a</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Parcurgerea programei școlare conform planificării.</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Organizarea unor activități de pregătire pentru examenele naționale</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Procente de promovabilitate bune la matematică pe semestrul al II-lea, 2019-2020</a:t>
            </a:r>
          </a:p>
          <a:p>
            <a:pPr algn="just"/>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Rezultate performante la examenele naționale: ENVIII 2020; procent de promovabilitate de 73,00% (70,2%-la nivel național); bacalaureat 2020: 79,46% (iunie-iulie); S-au avizat 41 de cursuri opționale care respectă particularitățile de vârstă ale elevilor</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35078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a:bodyPr>
          <a:lstStyle/>
          <a:p>
            <a:endPar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8" name="Title 1"/>
          <p:cNvSpPr txBox="1">
            <a:spLocks/>
          </p:cNvSpPr>
          <p:nvPr/>
        </p:nvSpPr>
        <p:spPr>
          <a:xfrm>
            <a:off x="0" y="1"/>
            <a:ext cx="12192000" cy="6985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o-RO" sz="1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ANALIZA S.W.O.T. – CURRICULUM IMPLEMENTAT / DISCIPLINE DE EXAMEN: ENVIII / BACALAUREAT, </a:t>
            </a:r>
            <a:r>
              <a:rPr lang="ro-RO" sz="1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 ANUL ŞCOLAR 2019-2020</a:t>
            </a:r>
            <a:endParaRPr lang="en-US" sz="1800" b="1" dirty="0">
              <a:solidFill>
                <a:srgbClr val="FF0000"/>
              </a:solidFill>
              <a:latin typeface="Arial" panose="020B0604020202020204" pitchFamily="34" charset="0"/>
              <a:cs typeface="Arial" panose="020B0604020202020204" pitchFamily="34" charset="0"/>
            </a:endParaRPr>
          </a:p>
        </p:txBody>
      </p:sp>
      <p:sp>
        <p:nvSpPr>
          <p:cNvPr id="4" name="Subtitle 3"/>
          <p:cNvSpPr>
            <a:spLocks noGrp="1"/>
          </p:cNvSpPr>
          <p:nvPr>
            <p:ph type="subTitle" idx="1"/>
          </p:nvPr>
        </p:nvSpPr>
        <p:spPr>
          <a:xfrm>
            <a:off x="114300" y="711204"/>
            <a:ext cx="12192000" cy="6159497"/>
          </a:xfrm>
        </p:spPr>
        <p:txBody>
          <a:bodyPr>
            <a:normAutofit/>
          </a:bodyPr>
          <a:lstStyle/>
          <a:p>
            <a:endParaRPr lang="en-US" dirty="0"/>
          </a:p>
          <a:p>
            <a:endParaRPr lang="en-US" dirty="0"/>
          </a:p>
        </p:txBody>
      </p:sp>
      <p:sp>
        <p:nvSpPr>
          <p:cNvPr id="6" name="TextBox 5"/>
          <p:cNvSpPr txBox="1"/>
          <p:nvPr/>
        </p:nvSpPr>
        <p:spPr>
          <a:xfrm>
            <a:off x="0" y="608283"/>
            <a:ext cx="7012789" cy="369332"/>
          </a:xfrm>
          <a:prstGeom prst="rect">
            <a:avLst/>
          </a:prstGeom>
          <a:noFill/>
        </p:spPr>
        <p:txBody>
          <a:bodyPr wrap="square" rtlCol="0">
            <a:spAutoFit/>
          </a:bodyPr>
          <a:lstStyle/>
          <a:p>
            <a:pPr algn="just"/>
            <a:r>
              <a:rPr lang="ro-RO" b="1" dirty="0">
                <a:solidFill>
                  <a:srgbClr val="FFFF00"/>
                </a:solidFill>
                <a:effectLst>
                  <a:outerShdw blurRad="38100" dist="38100" dir="2700000" algn="tl">
                    <a:srgbClr val="000000">
                      <a:alpha val="43137"/>
                    </a:srgbClr>
                  </a:outerShdw>
                </a:effectLst>
                <a:latin typeface="Arial Narrow" panose="020B0606020202030204" pitchFamily="34" charset="0"/>
              </a:rPr>
              <a:t>			</a:t>
            </a:r>
            <a:endParaRPr lang="en-GB" sz="20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10" name="TextBox 9"/>
          <p:cNvSpPr txBox="1"/>
          <p:nvPr/>
        </p:nvSpPr>
        <p:spPr>
          <a:xfrm>
            <a:off x="0" y="909586"/>
            <a:ext cx="7012789" cy="1477328"/>
          </a:xfrm>
          <a:prstGeom prst="rect">
            <a:avLst/>
          </a:prstGeom>
          <a:noFill/>
        </p:spPr>
        <p:txBody>
          <a:bodyPr wrap="square" rtlCol="0">
            <a:spAutoFit/>
          </a:bodyPr>
          <a:lstStyle/>
          <a:p>
            <a:pPr algn="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ISTORIE	 / DISCIPLINE SOCIO-UMANE			PUNCTE TARI</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Profesori calificaţi</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Dotarea materială a şcolilor</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Interesul pentru materie</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11" name="TextBox 10"/>
          <p:cNvSpPr txBox="1"/>
          <p:nvPr/>
        </p:nvSpPr>
        <p:spPr>
          <a:xfrm>
            <a:off x="7388180" y="909586"/>
            <a:ext cx="4614931" cy="923330"/>
          </a:xfrm>
          <a:prstGeom prst="rect">
            <a:avLst/>
          </a:prstGeom>
          <a:noFill/>
        </p:spPr>
        <p:txBody>
          <a:bodyPr wrap="square" rtlCol="0">
            <a:spAutoFit/>
          </a:bodyPr>
          <a:lstStyle/>
          <a:p>
            <a:pPr algn="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PUNCTE SLABE</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Conformismul unor colegi</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Lipsa resurselor</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12" name="TextBox 11"/>
          <p:cNvSpPr txBox="1"/>
          <p:nvPr/>
        </p:nvSpPr>
        <p:spPr>
          <a:xfrm>
            <a:off x="-1" y="2513998"/>
            <a:ext cx="7012789" cy="1754326"/>
          </a:xfrm>
          <a:prstGeom prst="rect">
            <a:avLst/>
          </a:prstGeom>
          <a:noFill/>
        </p:spPr>
        <p:txBody>
          <a:bodyPr wrap="square" rtlCol="0">
            <a:spAutoFit/>
          </a:bodyPr>
          <a:lstStyle/>
          <a:p>
            <a:pPr algn="just"/>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GEOGRAFIE				PUNCTE TARI</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 poate observa o cunoaștere și o implementare calitativă a curricumului, parcurgerea integra-lă (în cea mai mare parte) a acestuia, cu activități de învățare dinamice, aplicate în scopul formării, dezvoltării și consolidării competențelor specifice din programa școlară.</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13" name="TextBox 12"/>
          <p:cNvSpPr txBox="1"/>
          <p:nvPr/>
        </p:nvSpPr>
        <p:spPr>
          <a:xfrm>
            <a:off x="7294928" y="2224366"/>
            <a:ext cx="4614931" cy="2585323"/>
          </a:xfrm>
          <a:prstGeom prst="rect">
            <a:avLst/>
          </a:prstGeom>
          <a:noFill/>
        </p:spPr>
        <p:txBody>
          <a:bodyPr wrap="square" rtlCol="0">
            <a:spAutoFit/>
          </a:bodyPr>
          <a:lstStyle/>
          <a:p>
            <a:pPr algn="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PUNCTE SLABE</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Numărul redus de ore alocat implementării acestui curriculum, procedura extrem de greoaie a achiziționării de auxiliare didactice, slaba dotare a unităților de învățământ cu material didactic și mijloace audio-video, cu tehnologie multimedia / platforme e-learning.</a:t>
            </a:r>
          </a:p>
        </p:txBody>
      </p:sp>
      <p:sp>
        <p:nvSpPr>
          <p:cNvPr id="14" name="TextBox 13"/>
          <p:cNvSpPr txBox="1"/>
          <p:nvPr/>
        </p:nvSpPr>
        <p:spPr>
          <a:xfrm>
            <a:off x="-2" y="4348920"/>
            <a:ext cx="7012789" cy="2585323"/>
          </a:xfrm>
          <a:prstGeom prst="rect">
            <a:avLst/>
          </a:prstGeom>
          <a:noFill/>
        </p:spPr>
        <p:txBody>
          <a:bodyPr wrap="square" rtlCol="0">
            <a:spAutoFit/>
          </a:bodyPr>
          <a:lstStyle/>
          <a:p>
            <a:pPr algn="just"/>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INFORMATICĂ				PUNCTE TARI</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Cadre didactice calificate cu grad didactic I în procent de 98%.</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Laboratoarele informatice la nivelul liceal sunt dotate și cu softurile aferente.</a:t>
            </a:r>
          </a:p>
          <a:p>
            <a:pPr algn="just"/>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80% dintre cadrele didactice au folosit platforme educaționale: G-Suite, Microsoft 365, NEOLMS</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Implicarea unor cadre didactice din învățământul liceal  în creșterea performanței școlare prin pregătirea elevilor în vederea echivalării competențelor digitale</a:t>
            </a:r>
            <a:r>
              <a:rPr lang="ro-RO" dirty="0">
                <a:solidFill>
                  <a:srgbClr val="FFFF00"/>
                </a:solidFill>
                <a:latin typeface="Arial" panose="020B0604020202020204" pitchFamily="34" charset="0"/>
                <a:cs typeface="Arial" panose="020B0604020202020204" pitchFamily="34" charset="0"/>
              </a:rPr>
              <a:t>.</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15" name="TextBox 14"/>
          <p:cNvSpPr txBox="1"/>
          <p:nvPr/>
        </p:nvSpPr>
        <p:spPr>
          <a:xfrm>
            <a:off x="7352078" y="4956681"/>
            <a:ext cx="4614931" cy="1754326"/>
          </a:xfrm>
          <a:prstGeom prst="rect">
            <a:avLst/>
          </a:prstGeom>
          <a:noFill/>
        </p:spPr>
        <p:txBody>
          <a:bodyPr wrap="square" rtlCol="0">
            <a:spAutoFit/>
          </a:bodyPr>
          <a:lstStyle/>
          <a:p>
            <a:pPr algn="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PUNCTE SLABE</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 mediul rural numărul de stații din laboratoarele de informatică este mai mic decât numărul elevilor din clasă.</a:t>
            </a:r>
          </a:p>
          <a:p>
            <a:pPr algn="just"/>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 mediul rural, resursa umanăla nivelul disciplinei este deficitară.</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13575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a:bodyPr>
          <a:lstStyle/>
          <a:p>
            <a:endPar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8" name="Title 1"/>
          <p:cNvSpPr txBox="1">
            <a:spLocks/>
          </p:cNvSpPr>
          <p:nvPr/>
        </p:nvSpPr>
        <p:spPr>
          <a:xfrm>
            <a:off x="0" y="1"/>
            <a:ext cx="12192000" cy="6985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o-RO" sz="1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ANALIZA S.W.O.T. – CURRICULUM IMPLEMENTAT / DISCIPLINE DE EXAMEN: ENVIII / BACALAUREAT, </a:t>
            </a:r>
            <a:r>
              <a:rPr lang="ro-RO" sz="1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 ANUL ŞCOLAR 2019-2020</a:t>
            </a:r>
            <a:endParaRPr lang="en-US" sz="1800" b="1" dirty="0">
              <a:solidFill>
                <a:srgbClr val="FF0000"/>
              </a:solidFill>
              <a:latin typeface="Arial" panose="020B0604020202020204" pitchFamily="34" charset="0"/>
              <a:cs typeface="Arial" panose="020B0604020202020204" pitchFamily="34" charset="0"/>
            </a:endParaRPr>
          </a:p>
        </p:txBody>
      </p:sp>
      <p:sp>
        <p:nvSpPr>
          <p:cNvPr id="4" name="Subtitle 3"/>
          <p:cNvSpPr>
            <a:spLocks noGrp="1"/>
          </p:cNvSpPr>
          <p:nvPr>
            <p:ph type="subTitle" idx="1"/>
          </p:nvPr>
        </p:nvSpPr>
        <p:spPr>
          <a:xfrm>
            <a:off x="114300" y="711204"/>
            <a:ext cx="12192000" cy="6159497"/>
          </a:xfrm>
        </p:spPr>
        <p:txBody>
          <a:bodyPr>
            <a:normAutofit/>
          </a:bodyPr>
          <a:lstStyle/>
          <a:p>
            <a:endParaRPr lang="en-US" dirty="0"/>
          </a:p>
          <a:p>
            <a:endParaRPr lang="en-US" dirty="0"/>
          </a:p>
        </p:txBody>
      </p:sp>
      <p:sp>
        <p:nvSpPr>
          <p:cNvPr id="6" name="TextBox 5"/>
          <p:cNvSpPr txBox="1"/>
          <p:nvPr/>
        </p:nvSpPr>
        <p:spPr>
          <a:xfrm>
            <a:off x="0" y="608283"/>
            <a:ext cx="7012789" cy="369332"/>
          </a:xfrm>
          <a:prstGeom prst="rect">
            <a:avLst/>
          </a:prstGeom>
          <a:noFill/>
        </p:spPr>
        <p:txBody>
          <a:bodyPr wrap="square" rtlCol="0">
            <a:spAutoFit/>
          </a:bodyPr>
          <a:lstStyle/>
          <a:p>
            <a:pPr algn="just"/>
            <a:r>
              <a:rPr lang="ro-RO" b="1" dirty="0">
                <a:solidFill>
                  <a:srgbClr val="FFFF00"/>
                </a:solidFill>
                <a:effectLst>
                  <a:outerShdw blurRad="38100" dist="38100" dir="2700000" algn="tl">
                    <a:srgbClr val="000000">
                      <a:alpha val="43137"/>
                    </a:srgbClr>
                  </a:outerShdw>
                </a:effectLst>
                <a:latin typeface="Arial Narrow" panose="020B0606020202030204" pitchFamily="34" charset="0"/>
              </a:rPr>
              <a:t>			</a:t>
            </a:r>
            <a:endParaRPr lang="en-GB" sz="20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16" name="TextBox 15"/>
          <p:cNvSpPr txBox="1"/>
          <p:nvPr/>
        </p:nvSpPr>
        <p:spPr>
          <a:xfrm>
            <a:off x="0" y="909586"/>
            <a:ext cx="7012789" cy="2031325"/>
          </a:xfrm>
          <a:prstGeom prst="rect">
            <a:avLst/>
          </a:prstGeom>
          <a:noFill/>
        </p:spPr>
        <p:txBody>
          <a:bodyPr wrap="square" rtlCol="0">
            <a:spAutoFit/>
          </a:bodyPr>
          <a:lstStyle/>
          <a:p>
            <a:pPr algn="just"/>
            <a:r>
              <a:rPr lang="ro-RO" b="1" dirty="0">
                <a:solidFill>
                  <a:srgbClr val="FFFF00"/>
                </a:solidFill>
                <a:latin typeface="Arial Narrow" panose="020B0606020202030204" pitchFamily="34" charset="0"/>
              </a:rPr>
              <a:t>Limbi moderne </a:t>
            </a:r>
            <a:r>
              <a:rPr lang="ro-RO" b="1" dirty="0">
                <a:solidFill>
                  <a:srgbClr val="FFFF00"/>
                </a:solidFill>
                <a:effectLst>
                  <a:outerShdw blurRad="38100" dist="38100" dir="2700000" algn="tl">
                    <a:srgbClr val="000000">
                      <a:alpha val="43137"/>
                    </a:srgbClr>
                  </a:outerShdw>
                </a:effectLst>
                <a:latin typeface="Arial Narrow" panose="020B0606020202030204" pitchFamily="34" charset="0"/>
              </a:rPr>
              <a:t>					Puncte tari</a:t>
            </a:r>
            <a:endParaRPr lang="en-GB" b="1" dirty="0">
              <a:solidFill>
                <a:srgbClr val="FFFF00"/>
              </a:solidFill>
              <a:effectLst>
                <a:outerShdw blurRad="38100" dist="38100" dir="2700000" algn="tl">
                  <a:srgbClr val="000000">
                    <a:alpha val="43137"/>
                  </a:srgbClr>
                </a:outerShdw>
              </a:effectLst>
              <a:latin typeface="Arial Narrow" panose="020B0606020202030204" pitchFamily="34" charset="0"/>
            </a:endParaRPr>
          </a:p>
          <a:p>
            <a:pPr algn="just"/>
            <a:r>
              <a:rPr lang="ro-RO" b="1" dirty="0">
                <a:solidFill>
                  <a:srgbClr val="FFFF00"/>
                </a:solidFill>
                <a:latin typeface="Arial Narrow" panose="020B0606020202030204" pitchFamily="34" charset="0"/>
              </a:rPr>
              <a:t>Activitățile se realizează bazate pe competenţe specifice şi cu o corelare clară cu conţinuturile lecţiei, resursele didactice şi metodele de evaluare. </a:t>
            </a:r>
            <a:endParaRPr lang="en-GB" b="1" dirty="0">
              <a:solidFill>
                <a:srgbClr val="FFFF00"/>
              </a:solidFill>
              <a:latin typeface="Arial Narrow" panose="020B0606020202030204" pitchFamily="34" charset="0"/>
            </a:endParaRPr>
          </a:p>
          <a:p>
            <a:pPr algn="just"/>
            <a:r>
              <a:rPr lang="ro-RO" b="1" dirty="0">
                <a:solidFill>
                  <a:srgbClr val="FFFF00"/>
                </a:solidFill>
                <a:latin typeface="Arial Narrow" panose="020B0606020202030204" pitchFamily="34" charset="0"/>
              </a:rPr>
              <a:t>Cunoştinţele transmise sunt corecte din punct de vedere ştiinţific, în general.</a:t>
            </a:r>
            <a:endParaRPr lang="en-GB" b="1" dirty="0">
              <a:solidFill>
                <a:srgbClr val="FFFF00"/>
              </a:solidFill>
              <a:latin typeface="Arial Narrow" panose="020B0606020202030204" pitchFamily="34" charset="0"/>
            </a:endParaRPr>
          </a:p>
          <a:p>
            <a:pPr algn="just"/>
            <a:r>
              <a:rPr lang="ro-RO" b="1" dirty="0">
                <a:solidFill>
                  <a:srgbClr val="FFFF00"/>
                </a:solidFill>
                <a:latin typeface="Arial Narrow" panose="020B0606020202030204" pitchFamily="34" charset="0"/>
              </a:rPr>
              <a:t>Activitățile metodice / programe și proiecte extracurriculare se organizează și se desfășoară la nivel local / zonal / județean.</a:t>
            </a:r>
            <a:endParaRPr lang="en-GB" b="1" dirty="0">
              <a:solidFill>
                <a:srgbClr val="FFFF00"/>
              </a:solidFill>
              <a:latin typeface="Arial Narrow" panose="020B0606020202030204" pitchFamily="34" charset="0"/>
              <a:cs typeface="Arial" panose="020B0604020202020204" pitchFamily="34" charset="0"/>
            </a:endParaRPr>
          </a:p>
        </p:txBody>
      </p:sp>
      <p:sp>
        <p:nvSpPr>
          <p:cNvPr id="17" name="TextBox 16"/>
          <p:cNvSpPr txBox="1"/>
          <p:nvPr/>
        </p:nvSpPr>
        <p:spPr>
          <a:xfrm>
            <a:off x="7388180" y="909586"/>
            <a:ext cx="4614931" cy="1754326"/>
          </a:xfrm>
          <a:prstGeom prst="rect">
            <a:avLst/>
          </a:prstGeom>
          <a:noFill/>
        </p:spPr>
        <p:txBody>
          <a:bodyPr wrap="square" rtlCol="0">
            <a:spAutoFit/>
          </a:bodyPr>
          <a:lstStyle/>
          <a:p>
            <a:pPr algn="just"/>
            <a:r>
              <a:rPr lang="ro-RO" b="1" dirty="0">
                <a:solidFill>
                  <a:srgbClr val="FFFF00"/>
                </a:solidFill>
                <a:effectLst>
                  <a:outerShdw blurRad="38100" dist="38100" dir="2700000" algn="tl">
                    <a:srgbClr val="000000">
                      <a:alpha val="43137"/>
                    </a:srgbClr>
                  </a:outerShdw>
                </a:effectLst>
                <a:latin typeface="Arial Narrow" panose="020B0606020202030204" pitchFamily="34" charset="0"/>
              </a:rPr>
              <a:t>Puncte slabe</a:t>
            </a:r>
            <a:endParaRPr lang="en-GB" b="1" dirty="0">
              <a:solidFill>
                <a:srgbClr val="FFFF00"/>
              </a:solidFill>
              <a:effectLst>
                <a:outerShdw blurRad="38100" dist="38100" dir="2700000" algn="tl">
                  <a:srgbClr val="000000">
                    <a:alpha val="43137"/>
                  </a:srgbClr>
                </a:outerShdw>
              </a:effectLst>
              <a:latin typeface="Arial Narrow" panose="020B0606020202030204" pitchFamily="34" charset="0"/>
            </a:endParaRPr>
          </a:p>
          <a:p>
            <a:pPr algn="just"/>
            <a:r>
              <a:rPr lang="ro-RO" b="1" dirty="0">
                <a:solidFill>
                  <a:srgbClr val="FFFF00"/>
                </a:solidFill>
                <a:effectLst>
                  <a:outerShdw blurRad="38100" dist="38100" dir="2700000" algn="tl">
                    <a:srgbClr val="000000">
                      <a:alpha val="43137"/>
                    </a:srgbClr>
                  </a:outerShdw>
                </a:effectLst>
                <a:latin typeface="Arial Narrow" panose="020B0606020202030204" pitchFamily="34" charset="0"/>
              </a:rPr>
              <a:t>Nu toți profesorii participă la activitățile metodice.</a:t>
            </a:r>
            <a:endParaRPr lang="en-GB" b="1" dirty="0">
              <a:solidFill>
                <a:srgbClr val="FFFF00"/>
              </a:solidFill>
              <a:effectLst>
                <a:outerShdw blurRad="38100" dist="38100" dir="2700000" algn="tl">
                  <a:srgbClr val="000000">
                    <a:alpha val="43137"/>
                  </a:srgbClr>
                </a:outerShdw>
              </a:effectLst>
              <a:latin typeface="Arial Narrow" panose="020B0606020202030204" pitchFamily="34" charset="0"/>
            </a:endParaRPr>
          </a:p>
          <a:p>
            <a:pPr algn="just"/>
            <a:r>
              <a:rPr lang="ro-RO" b="1" dirty="0">
                <a:solidFill>
                  <a:srgbClr val="FFFF00"/>
                </a:solidFill>
                <a:effectLst>
                  <a:outerShdw blurRad="38100" dist="38100" dir="2700000" algn="tl">
                    <a:srgbClr val="000000">
                      <a:alpha val="43137"/>
                    </a:srgbClr>
                  </a:outerShdw>
                </a:effectLst>
                <a:latin typeface="Arial Narrow" panose="020B0606020202030204" pitchFamily="34" charset="0"/>
              </a:rPr>
              <a:t>Nu există manuale pentru toate clasele și regimele de studiu. (regim intensiv / normal de predare).</a:t>
            </a:r>
            <a:endParaRPr lang="en-GB"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18" name="TextBox 17"/>
          <p:cNvSpPr txBox="1"/>
          <p:nvPr/>
        </p:nvSpPr>
        <p:spPr>
          <a:xfrm>
            <a:off x="14315" y="3118634"/>
            <a:ext cx="7012789" cy="1477328"/>
          </a:xfrm>
          <a:prstGeom prst="rect">
            <a:avLst/>
          </a:prstGeom>
          <a:noFill/>
        </p:spPr>
        <p:txBody>
          <a:bodyPr wrap="square" rtlCol="0">
            <a:spAutoFit/>
          </a:bodyPr>
          <a:lstStyle/>
          <a:p>
            <a:pPr algn="just"/>
            <a:r>
              <a:rPr lang="ro-RO" b="1" dirty="0">
                <a:solidFill>
                  <a:srgbClr val="FFFF00"/>
                </a:solidFill>
                <a:latin typeface="Arial" panose="020B0604020202020204" pitchFamily="34" charset="0"/>
                <a:cs typeface="Arial" panose="020B0604020202020204" pitchFamily="34" charset="0"/>
              </a:rPr>
              <a:t>Fizică / Chimie</a:t>
            </a: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Puncte tari</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Peste 50% din numărul profesorilor calificați care predau disciplinele fizică și chimie au urmat programe de perfecționare în cadrul proiectelor </a:t>
            </a:r>
            <a:r>
              <a:rPr lang="ro-RO"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FIZICA ALTFEL</a:t>
            </a: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și </a:t>
            </a:r>
            <a:r>
              <a:rPr lang="ro-RO"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CHIMIA ALTFEL.</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19" name="TextBox 18"/>
          <p:cNvSpPr txBox="1"/>
          <p:nvPr/>
        </p:nvSpPr>
        <p:spPr>
          <a:xfrm>
            <a:off x="7251047" y="2940911"/>
            <a:ext cx="4940953" cy="2308324"/>
          </a:xfrm>
          <a:prstGeom prst="rect">
            <a:avLst/>
          </a:prstGeom>
          <a:noFill/>
        </p:spPr>
        <p:txBody>
          <a:bodyPr wrap="square" rtlCol="0">
            <a:spAutoFit/>
          </a:bodyPr>
          <a:lstStyle/>
          <a:p>
            <a:pPr algn="just"/>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Puncte slabe</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Lipsa laboratoarelor de fizică / chimie / științe și a resurselor materiale care să permită predarea – învățarea disciplinelor fizică și chimie în acord cu specificul acestora.</a:t>
            </a:r>
          </a:p>
          <a:p>
            <a:pPr algn="just"/>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Lipsa echipamentelor care să permită integrarea resurselor multimedia.</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0" name="TextBox 19"/>
          <p:cNvSpPr txBox="1"/>
          <p:nvPr/>
        </p:nvSpPr>
        <p:spPr>
          <a:xfrm>
            <a:off x="49368" y="4645327"/>
            <a:ext cx="7012789" cy="2031325"/>
          </a:xfrm>
          <a:prstGeom prst="rect">
            <a:avLst/>
          </a:prstGeom>
          <a:noFill/>
        </p:spPr>
        <p:txBody>
          <a:bodyPr wrap="square" rtlCol="0">
            <a:spAutoFit/>
          </a:bodyPr>
          <a:lstStyle/>
          <a:p>
            <a:pPr algn="just"/>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Biologie					          Puncte tari</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Realizarea de lecţii atractive şi creşterea interesului elevilor pentru activităţile desfăşurate, inclusiv în sistem online.</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Creşterea procentului de promovabilitate la examenul de bacalaureat, la disciplina, procent de promovabilitate de 81, 87% la examenul de bacalaureat 2020, în sesiunea iunie-iulie.</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1" name="TextBox 20"/>
          <p:cNvSpPr txBox="1"/>
          <p:nvPr/>
        </p:nvSpPr>
        <p:spPr>
          <a:xfrm>
            <a:off x="7388179" y="5379182"/>
            <a:ext cx="4614931" cy="1200329"/>
          </a:xfrm>
          <a:prstGeom prst="rect">
            <a:avLst/>
          </a:prstGeom>
          <a:noFill/>
        </p:spPr>
        <p:txBody>
          <a:bodyPr wrap="square" rtlCol="0">
            <a:spAutoFit/>
          </a:bodyPr>
          <a:lstStyle/>
          <a:p>
            <a:pPr algn="just"/>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Puncte slabe</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Curriculum naţional nu a fost respectat integral de toate cadrele didactice inspectate.</a:t>
            </a:r>
            <a:endParaRPr lang="en-GB"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8543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a:bodyPr>
          <a:lstStyle/>
          <a:p>
            <a:endPar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7999"/>
          </a:xfrm>
          <a:prstGeom prst="rect">
            <a:avLst/>
          </a:prstGeom>
        </p:spPr>
      </p:pic>
      <p:sp>
        <p:nvSpPr>
          <p:cNvPr id="8" name="Title 1"/>
          <p:cNvSpPr txBox="1">
            <a:spLocks/>
          </p:cNvSpPr>
          <p:nvPr/>
        </p:nvSpPr>
        <p:spPr>
          <a:xfrm>
            <a:off x="0" y="1"/>
            <a:ext cx="12192000" cy="5715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o-RO" sz="3200" b="1" dirty="0">
                <a:solidFill>
                  <a:srgbClr val="FFFF00"/>
                </a:solidFill>
                <a:effectLst>
                  <a:outerShdw blurRad="38100" dist="38100" dir="2700000" algn="tl">
                    <a:srgbClr val="000000">
                      <a:alpha val="43137"/>
                    </a:srgbClr>
                  </a:outerShdw>
                </a:effectLst>
                <a:latin typeface="Arial Narrow" panose="020B0606020202030204" pitchFamily="34" charset="0"/>
              </a:rPr>
              <a:t>SITUAȚIA LA ÎNVĂȚĂTURĂ LA SFÂRȘITUL </a:t>
            </a:r>
            <a:r>
              <a:rPr lang="ro-RO" sz="3200" b="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ANULUI ŞCOLAR 2019-2020</a:t>
            </a:r>
            <a:endParaRPr lang="en-US" sz="3200" b="1" dirty="0">
              <a:solidFill>
                <a:srgbClr val="FFFF00"/>
              </a:solidFill>
              <a:latin typeface="Arial Narrow" panose="020B0606020202030204" pitchFamily="34" charset="0"/>
              <a:cs typeface="Arial" panose="020B0604020202020204" pitchFamily="34" charset="0"/>
            </a:endParaRPr>
          </a:p>
        </p:txBody>
      </p:sp>
      <p:sp>
        <p:nvSpPr>
          <p:cNvPr id="4" name="Subtitle 3"/>
          <p:cNvSpPr>
            <a:spLocks noGrp="1"/>
          </p:cNvSpPr>
          <p:nvPr>
            <p:ph type="subTitle" idx="1"/>
          </p:nvPr>
        </p:nvSpPr>
        <p:spPr>
          <a:xfrm>
            <a:off x="0" y="2197099"/>
            <a:ext cx="12192000" cy="4660900"/>
          </a:xfrm>
        </p:spPr>
        <p:txBody>
          <a:bodyPr>
            <a:normAutofit/>
          </a:bodyPr>
          <a:lstStyle/>
          <a:p>
            <a:pPr>
              <a:lnSpc>
                <a:spcPct val="100000"/>
              </a:lnSpc>
            </a:pPr>
            <a:endParaRPr lang="en-US"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lnSpc>
                <a:spcPct val="100000"/>
              </a:lnSpc>
            </a:pPr>
            <a:endPar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dirty="0"/>
          </a:p>
          <a:p>
            <a:endParaRPr lang="en-US" dirty="0"/>
          </a:p>
        </p:txBody>
      </p:sp>
      <p:sp>
        <p:nvSpPr>
          <p:cNvPr id="6" name="Text Box 90"/>
          <p:cNvSpPr txBox="1"/>
          <p:nvPr/>
        </p:nvSpPr>
        <p:spPr>
          <a:xfrm>
            <a:off x="464185" y="558800"/>
            <a:ext cx="3815716" cy="1625599"/>
          </a:xfrm>
          <a:prstGeom prst="rect">
            <a:avLst/>
          </a:prstGeom>
          <a:solidFill>
            <a:srgbClr val="FFFF00"/>
          </a:solidFill>
          <a:ln w="38100">
            <a:solidFill>
              <a:srgbClr val="FF0000"/>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US" sz="1600" b="1" dirty="0">
                <a:solidFill>
                  <a:srgbClr val="FF00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RATA DE PERFORMANŢĂ ŞCOLARĂ</a:t>
            </a:r>
            <a:endParaRPr lang="en-GB" sz="1600" b="1" dirty="0">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p>
            <a:pPr marL="457200" indent="-228600" algn="ctr">
              <a:lnSpc>
                <a:spcPct val="115000"/>
              </a:lnSpc>
              <a:spcAft>
                <a:spcPts val="0"/>
              </a:spcAft>
            </a:pPr>
            <a:r>
              <a:rPr lang="en-US" sz="16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2016-2017: 92,89%</a:t>
            </a:r>
            <a:endParaRPr lang="en-GB" sz="16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p>
            <a:pPr marL="457200" indent="-228600" algn="ctr">
              <a:lnSpc>
                <a:spcPct val="115000"/>
              </a:lnSpc>
              <a:spcAft>
                <a:spcPts val="0"/>
              </a:spcAft>
            </a:pPr>
            <a:r>
              <a:rPr lang="en-US" sz="16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2017-2018: 95,27%</a:t>
            </a:r>
            <a:endParaRPr lang="ro-RO" sz="16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p>
            <a:pPr marL="457200" indent="-228600" algn="ctr">
              <a:lnSpc>
                <a:spcPct val="115000"/>
              </a:lnSpc>
              <a:spcAft>
                <a:spcPts val="0"/>
              </a:spcAft>
            </a:pPr>
            <a:r>
              <a:rPr lang="en-US" sz="16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2018-2019: 90,62%</a:t>
            </a:r>
            <a:endParaRPr lang="ro-RO" sz="16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p>
            <a:pPr marL="457200" indent="-228600" algn="ctr">
              <a:lnSpc>
                <a:spcPct val="115000"/>
              </a:lnSpc>
              <a:spcAft>
                <a:spcPts val="1000"/>
              </a:spcAft>
            </a:pPr>
            <a:r>
              <a:rPr lang="ro-RO" sz="16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2019-2020: 97,64%</a:t>
            </a:r>
            <a:endParaRPr lang="en-GB" sz="16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2416991383"/>
              </p:ext>
            </p:extLst>
          </p:nvPr>
        </p:nvGraphicFramePr>
        <p:xfrm>
          <a:off x="171449" y="2387600"/>
          <a:ext cx="11849101" cy="3771901"/>
        </p:xfrm>
        <a:graphic>
          <a:graphicData uri="http://schemas.openxmlformats.org/drawingml/2006/table">
            <a:tbl>
              <a:tblPr>
                <a:tableStyleId>{5C22544A-7EE6-4342-B048-85BDC9FD1C3A}</a:tableStyleId>
              </a:tblPr>
              <a:tblGrid>
                <a:gridCol w="1897565">
                  <a:extLst>
                    <a:ext uri="{9D8B030D-6E8A-4147-A177-3AD203B41FA5}">
                      <a16:colId xmlns:a16="http://schemas.microsoft.com/office/drawing/2014/main" val="20000"/>
                    </a:ext>
                  </a:extLst>
                </a:gridCol>
                <a:gridCol w="1884274">
                  <a:extLst>
                    <a:ext uri="{9D8B030D-6E8A-4147-A177-3AD203B41FA5}">
                      <a16:colId xmlns:a16="http://schemas.microsoft.com/office/drawing/2014/main" val="20001"/>
                    </a:ext>
                  </a:extLst>
                </a:gridCol>
                <a:gridCol w="1235718">
                  <a:extLst>
                    <a:ext uri="{9D8B030D-6E8A-4147-A177-3AD203B41FA5}">
                      <a16:colId xmlns:a16="http://schemas.microsoft.com/office/drawing/2014/main" val="20002"/>
                    </a:ext>
                  </a:extLst>
                </a:gridCol>
                <a:gridCol w="1192716">
                  <a:extLst>
                    <a:ext uri="{9D8B030D-6E8A-4147-A177-3AD203B41FA5}">
                      <a16:colId xmlns:a16="http://schemas.microsoft.com/office/drawing/2014/main" val="20003"/>
                    </a:ext>
                  </a:extLst>
                </a:gridCol>
                <a:gridCol w="1810575">
                  <a:extLst>
                    <a:ext uri="{9D8B030D-6E8A-4147-A177-3AD203B41FA5}">
                      <a16:colId xmlns:a16="http://schemas.microsoft.com/office/drawing/2014/main" val="20004"/>
                    </a:ext>
                  </a:extLst>
                </a:gridCol>
                <a:gridCol w="876228">
                  <a:extLst>
                    <a:ext uri="{9D8B030D-6E8A-4147-A177-3AD203B41FA5}">
                      <a16:colId xmlns:a16="http://schemas.microsoft.com/office/drawing/2014/main" val="20005"/>
                    </a:ext>
                  </a:extLst>
                </a:gridCol>
                <a:gridCol w="970559">
                  <a:extLst>
                    <a:ext uri="{9D8B030D-6E8A-4147-A177-3AD203B41FA5}">
                      <a16:colId xmlns:a16="http://schemas.microsoft.com/office/drawing/2014/main" val="20006"/>
                    </a:ext>
                  </a:extLst>
                </a:gridCol>
                <a:gridCol w="983791">
                  <a:extLst>
                    <a:ext uri="{9D8B030D-6E8A-4147-A177-3AD203B41FA5}">
                      <a16:colId xmlns:a16="http://schemas.microsoft.com/office/drawing/2014/main" val="20007"/>
                    </a:ext>
                  </a:extLst>
                </a:gridCol>
                <a:gridCol w="997675">
                  <a:extLst>
                    <a:ext uri="{9D8B030D-6E8A-4147-A177-3AD203B41FA5}">
                      <a16:colId xmlns:a16="http://schemas.microsoft.com/office/drawing/2014/main" val="20008"/>
                    </a:ext>
                  </a:extLst>
                </a:gridCol>
              </a:tblGrid>
              <a:tr h="2321754">
                <a:tc>
                  <a:txBody>
                    <a:bodyPr/>
                    <a:lstStyle/>
                    <a:p>
                      <a:pPr indent="118745" algn="ctr">
                        <a:lnSpc>
                          <a:spcPct val="115000"/>
                        </a:lnSpc>
                        <a:spcAft>
                          <a:spcPts val="0"/>
                        </a:spcAft>
                      </a:pPr>
                      <a:r>
                        <a:rPr lang="ro-RO" sz="1800" b="1" kern="1200" spc="150" dirty="0">
                          <a:solidFill>
                            <a:srgbClr val="FFFF00"/>
                          </a:solidFill>
                          <a:effectLst>
                            <a:outerShdw blurRad="38100" dist="38100" dir="2700000" algn="tl">
                              <a:srgbClr val="000000">
                                <a:alpha val="43137"/>
                              </a:srgbClr>
                            </a:outerShdw>
                          </a:effectLst>
                          <a:latin typeface="Arial Narrow" panose="020B0606020202030204" pitchFamily="34" charset="0"/>
                        </a:rPr>
                        <a:t>NIVELUL DE ŞCOLARITATE</a:t>
                      </a:r>
                      <a:endParaRPr lang="en-GB" sz="1800" b="1" dirty="0">
                        <a:solidFill>
                          <a:srgbClr val="FFFF00"/>
                        </a:solidFill>
                        <a:effectLst>
                          <a:outerShdw blurRad="38100" dist="38100" dir="2700000" algn="tl">
                            <a:srgbClr val="000000">
                              <a:alpha val="43137"/>
                            </a:srgbClr>
                          </a:outerShdw>
                        </a:effectLst>
                        <a:latin typeface="Arial Narrow" panose="020B0606020202030204" pitchFamily="34" charset="0"/>
                        <a:ea typeface="Times New Roman" panose="02020603050405020304" pitchFamily="18" charset="0"/>
                      </a:endParaRPr>
                    </a:p>
                  </a:txBody>
                  <a:tcPr marL="55880" marR="55880" marT="9525" marB="0" anchor="ctr">
                    <a:solidFill>
                      <a:srgbClr val="FF0000"/>
                    </a:solidFill>
                  </a:tcPr>
                </a:tc>
                <a:tc>
                  <a:txBody>
                    <a:bodyPr/>
                    <a:lstStyle/>
                    <a:p>
                      <a:pPr algn="ctr">
                        <a:lnSpc>
                          <a:spcPct val="115000"/>
                        </a:lnSpc>
                        <a:spcAft>
                          <a:spcPts val="0"/>
                        </a:spcAft>
                      </a:pPr>
                      <a:r>
                        <a:rPr lang="ro-RO" sz="1800" b="1" kern="1200" dirty="0">
                          <a:solidFill>
                            <a:srgbClr val="FFFF00"/>
                          </a:solidFill>
                          <a:effectLst>
                            <a:outerShdw blurRad="38100" dist="38100" dir="2700000" algn="tl">
                              <a:srgbClr val="000000">
                                <a:alpha val="43137"/>
                              </a:srgbClr>
                            </a:outerShdw>
                          </a:effectLst>
                          <a:latin typeface="Arial Narrow" panose="020B0606020202030204" pitchFamily="34" charset="0"/>
                        </a:rPr>
                        <a:t>Elevi înscrişi la începutul anului şcolar 2019- 2020</a:t>
                      </a:r>
                      <a:endParaRPr lang="en-GB" sz="1800" b="1" dirty="0">
                        <a:solidFill>
                          <a:srgbClr val="FFFF00"/>
                        </a:solidFill>
                        <a:effectLst>
                          <a:outerShdw blurRad="38100" dist="38100" dir="2700000" algn="tl">
                            <a:srgbClr val="000000">
                              <a:alpha val="43137"/>
                            </a:srgbClr>
                          </a:outerShdw>
                        </a:effectLst>
                        <a:latin typeface="Arial Narrow" panose="020B0606020202030204" pitchFamily="34" charset="0"/>
                        <a:ea typeface="Times New Roman" panose="02020603050405020304" pitchFamily="18" charset="0"/>
                      </a:endParaRPr>
                    </a:p>
                  </a:txBody>
                  <a:tcPr marL="55880" marR="55880" marT="9525" marB="0" anchor="ctr">
                    <a:solidFill>
                      <a:srgbClr val="FF0000"/>
                    </a:solidFill>
                  </a:tcPr>
                </a:tc>
                <a:tc>
                  <a:txBody>
                    <a:bodyPr/>
                    <a:lstStyle/>
                    <a:p>
                      <a:pPr algn="ctr">
                        <a:lnSpc>
                          <a:spcPct val="115000"/>
                        </a:lnSpc>
                        <a:spcAft>
                          <a:spcPts val="0"/>
                        </a:spcAft>
                      </a:pPr>
                      <a:r>
                        <a:rPr lang="ro-RO" sz="1800" b="1" kern="1200" dirty="0">
                          <a:solidFill>
                            <a:srgbClr val="FFFF00"/>
                          </a:solidFill>
                          <a:effectLst>
                            <a:outerShdw blurRad="38100" dist="38100" dir="2700000" algn="tl">
                              <a:srgbClr val="000000">
                                <a:alpha val="43137"/>
                              </a:srgbClr>
                            </a:outerShdw>
                          </a:effectLst>
                          <a:latin typeface="Arial Narrow" panose="020B0606020202030204" pitchFamily="34" charset="0"/>
                        </a:rPr>
                        <a:t>Elevi rămaşi la sfârşitul  anului şcolar 2019- 2020</a:t>
                      </a:r>
                      <a:endParaRPr lang="en-GB" sz="1800" b="1" dirty="0">
                        <a:solidFill>
                          <a:srgbClr val="FFFF00"/>
                        </a:solidFill>
                        <a:effectLst>
                          <a:outerShdw blurRad="38100" dist="38100" dir="2700000" algn="tl">
                            <a:srgbClr val="000000">
                              <a:alpha val="43137"/>
                            </a:srgbClr>
                          </a:outerShdw>
                        </a:effectLst>
                        <a:latin typeface="Arial Narrow" panose="020B0606020202030204" pitchFamily="34" charset="0"/>
                        <a:ea typeface="Times New Roman" panose="02020603050405020304" pitchFamily="18" charset="0"/>
                      </a:endParaRPr>
                    </a:p>
                  </a:txBody>
                  <a:tcPr marL="55880" marR="55880" marT="9525" marB="0" anchor="ctr">
                    <a:solidFill>
                      <a:srgbClr val="FF0000"/>
                    </a:solidFill>
                  </a:tcPr>
                </a:tc>
                <a:tc>
                  <a:txBody>
                    <a:bodyPr/>
                    <a:lstStyle/>
                    <a:p>
                      <a:pPr algn="ctr">
                        <a:lnSpc>
                          <a:spcPct val="115000"/>
                        </a:lnSpc>
                        <a:spcAft>
                          <a:spcPts val="0"/>
                        </a:spcAft>
                      </a:pPr>
                      <a:r>
                        <a:rPr lang="ro-RO" sz="1800" b="1" kern="1200" dirty="0">
                          <a:solidFill>
                            <a:srgbClr val="FFFF00"/>
                          </a:solidFill>
                          <a:effectLst>
                            <a:outerShdw blurRad="38100" dist="38100" dir="2700000" algn="tl">
                              <a:srgbClr val="000000">
                                <a:alpha val="43137"/>
                              </a:srgbClr>
                            </a:outerShdw>
                          </a:effectLst>
                          <a:latin typeface="Arial Narrow" panose="020B0606020202030204" pitchFamily="34" charset="0"/>
                        </a:rPr>
                        <a:t>Total promovaţi la sfârşitul anului şcolar 2019- 2020</a:t>
                      </a:r>
                      <a:endParaRPr lang="en-GB" sz="1800" b="1" dirty="0">
                        <a:solidFill>
                          <a:srgbClr val="FFFF00"/>
                        </a:solidFill>
                        <a:effectLst>
                          <a:outerShdw blurRad="38100" dist="38100" dir="2700000" algn="tl">
                            <a:srgbClr val="000000">
                              <a:alpha val="43137"/>
                            </a:srgbClr>
                          </a:outerShdw>
                        </a:effectLst>
                        <a:latin typeface="Arial Narrow" panose="020B0606020202030204" pitchFamily="34" charset="0"/>
                        <a:ea typeface="Times New Roman" panose="02020603050405020304" pitchFamily="18" charset="0"/>
                      </a:endParaRPr>
                    </a:p>
                  </a:txBody>
                  <a:tcPr marL="55880" marR="55880" marT="9525" marB="0" anchor="ctr">
                    <a:solidFill>
                      <a:srgbClr val="FF0000"/>
                    </a:solidFill>
                  </a:tcPr>
                </a:tc>
                <a:tc>
                  <a:txBody>
                    <a:bodyPr/>
                    <a:lstStyle/>
                    <a:p>
                      <a:pPr marR="73025" algn="ctr">
                        <a:lnSpc>
                          <a:spcPct val="115000"/>
                        </a:lnSpc>
                        <a:spcAft>
                          <a:spcPts val="0"/>
                        </a:spcAft>
                      </a:pPr>
                      <a:r>
                        <a:rPr lang="ro-RO" sz="1800" b="1" kern="1200" dirty="0">
                          <a:solidFill>
                            <a:srgbClr val="FFFF00"/>
                          </a:solidFill>
                          <a:effectLst>
                            <a:outerShdw blurRad="38100" dist="38100" dir="2700000" algn="tl">
                              <a:srgbClr val="000000">
                                <a:alpha val="43137"/>
                              </a:srgbClr>
                            </a:outerShdw>
                          </a:effectLst>
                          <a:latin typeface="Arial Narrow" panose="020B0606020202030204" pitchFamily="34" charset="0"/>
                        </a:rPr>
                        <a:t>%</a:t>
                      </a:r>
                      <a:endParaRPr lang="en-GB" sz="1800" b="1" dirty="0">
                        <a:solidFill>
                          <a:srgbClr val="FFFF00"/>
                        </a:solidFill>
                        <a:effectLst>
                          <a:outerShdw blurRad="38100" dist="38100" dir="2700000" algn="tl">
                            <a:srgbClr val="000000">
                              <a:alpha val="43137"/>
                            </a:srgbClr>
                          </a:outerShdw>
                        </a:effectLst>
                        <a:latin typeface="Arial Narrow" panose="020B0606020202030204" pitchFamily="34" charset="0"/>
                      </a:endParaRPr>
                    </a:p>
                    <a:p>
                      <a:pPr marL="73025" marR="73025" algn="ctr">
                        <a:lnSpc>
                          <a:spcPct val="115000"/>
                        </a:lnSpc>
                        <a:spcAft>
                          <a:spcPts val="0"/>
                        </a:spcAft>
                      </a:pPr>
                      <a:r>
                        <a:rPr lang="ro-RO" sz="1800" b="1" kern="1200" dirty="0">
                          <a:solidFill>
                            <a:srgbClr val="FFFF00"/>
                          </a:solidFill>
                          <a:effectLst>
                            <a:outerShdw blurRad="38100" dist="38100" dir="2700000" algn="tl">
                              <a:srgbClr val="000000">
                                <a:alpha val="43137"/>
                              </a:srgbClr>
                            </a:outerShdw>
                          </a:effectLst>
                          <a:latin typeface="Arial Narrow" panose="020B0606020202030204" pitchFamily="34" charset="0"/>
                        </a:rPr>
                        <a:t>PROMOVABILITATE</a:t>
                      </a:r>
                      <a:endParaRPr lang="en-GB" sz="1800" b="1" dirty="0">
                        <a:solidFill>
                          <a:srgbClr val="FFFF00"/>
                        </a:solidFill>
                        <a:effectLst>
                          <a:outerShdw blurRad="38100" dist="38100" dir="2700000" algn="tl">
                            <a:srgbClr val="000000">
                              <a:alpha val="43137"/>
                            </a:srgbClr>
                          </a:outerShdw>
                        </a:effectLst>
                        <a:latin typeface="Arial Narrow" panose="020B0606020202030204" pitchFamily="34" charset="0"/>
                        <a:ea typeface="Times New Roman" panose="02020603050405020304" pitchFamily="18" charset="0"/>
                      </a:endParaRPr>
                    </a:p>
                  </a:txBody>
                  <a:tcPr marL="55880" marR="55880" marT="9525" marB="0" vert="vert270" anchor="ctr">
                    <a:solidFill>
                      <a:srgbClr val="FF0000"/>
                    </a:solidFill>
                  </a:tcPr>
                </a:tc>
                <a:tc>
                  <a:txBody>
                    <a:bodyPr/>
                    <a:lstStyle/>
                    <a:p>
                      <a:pPr marL="73025" marR="73025" algn="ctr">
                        <a:lnSpc>
                          <a:spcPct val="115000"/>
                        </a:lnSpc>
                        <a:spcAft>
                          <a:spcPts val="0"/>
                        </a:spcAft>
                      </a:pPr>
                      <a:r>
                        <a:rPr lang="ro-RO" sz="1800" b="1" kern="1200" dirty="0">
                          <a:solidFill>
                            <a:srgbClr val="FFFF00"/>
                          </a:solidFill>
                          <a:effectLst>
                            <a:outerShdw blurRad="38100" dist="38100" dir="2700000" algn="tl">
                              <a:srgbClr val="000000">
                                <a:alpha val="43137"/>
                              </a:srgbClr>
                            </a:outerShdw>
                          </a:effectLst>
                          <a:latin typeface="Arial Narrow" panose="020B0606020202030204" pitchFamily="34" charset="0"/>
                        </a:rPr>
                        <a:t>Elevi repetenți</a:t>
                      </a:r>
                      <a:endParaRPr lang="en-GB" sz="1800" b="1" dirty="0">
                        <a:solidFill>
                          <a:srgbClr val="FFFF00"/>
                        </a:solidFill>
                        <a:effectLst>
                          <a:outerShdw blurRad="38100" dist="38100" dir="2700000" algn="tl">
                            <a:srgbClr val="000000">
                              <a:alpha val="43137"/>
                            </a:srgbClr>
                          </a:outerShdw>
                        </a:effectLst>
                        <a:latin typeface="Arial Narrow" panose="020B0606020202030204" pitchFamily="34" charset="0"/>
                        <a:ea typeface="Times New Roman" panose="02020603050405020304" pitchFamily="18" charset="0"/>
                      </a:endParaRPr>
                    </a:p>
                  </a:txBody>
                  <a:tcPr marL="55880" marR="55880" marT="9525" marB="0" vert="vert270" anchor="ctr">
                    <a:solidFill>
                      <a:srgbClr val="FF0000"/>
                    </a:solidFill>
                  </a:tcPr>
                </a:tc>
                <a:tc>
                  <a:txBody>
                    <a:bodyPr/>
                    <a:lstStyle/>
                    <a:p>
                      <a:pPr marL="73025" marR="73025" algn="ctr">
                        <a:lnSpc>
                          <a:spcPct val="100000"/>
                        </a:lnSpc>
                        <a:spcAft>
                          <a:spcPts val="0"/>
                        </a:spcAft>
                      </a:pPr>
                      <a:r>
                        <a:rPr lang="ro-RO" sz="1800" b="1" kern="1200" dirty="0">
                          <a:solidFill>
                            <a:srgbClr val="FFFF00"/>
                          </a:solidFill>
                          <a:effectLst/>
                          <a:latin typeface="Arial Narrow" panose="020B0606020202030204" pitchFamily="34" charset="0"/>
                        </a:rPr>
                        <a:t>Elevi </a:t>
                      </a:r>
                      <a:r>
                        <a:rPr lang="ro-RO" sz="1800" b="1" kern="1200" dirty="0">
                          <a:solidFill>
                            <a:srgbClr val="FFFF00"/>
                          </a:solidFill>
                          <a:effectLst/>
                          <a:latin typeface="Arial Narrow" panose="020B0606020202030204" pitchFamily="34" charset="0"/>
                          <a:ea typeface="+mn-ea"/>
                          <a:cs typeface="+mn-cs"/>
                        </a:rPr>
                        <a:t>exmatriculati cu drept de reinscriere</a:t>
                      </a:r>
                      <a:endParaRPr lang="en-GB" sz="1800" b="1" dirty="0">
                        <a:solidFill>
                          <a:srgbClr val="FFFF00"/>
                        </a:solidFill>
                        <a:effectLst>
                          <a:outerShdw blurRad="38100" dist="38100" dir="2700000" algn="tl">
                            <a:srgbClr val="000000">
                              <a:alpha val="43137"/>
                            </a:srgbClr>
                          </a:outerShdw>
                        </a:effectLst>
                        <a:latin typeface="Arial Narrow" panose="020B0606020202030204" pitchFamily="34" charset="0"/>
                        <a:ea typeface="Times New Roman" panose="02020603050405020304" pitchFamily="18" charset="0"/>
                      </a:endParaRPr>
                    </a:p>
                  </a:txBody>
                  <a:tcPr marL="55880" marR="55880" marT="9525" marB="0" vert="vert270" anchor="ctr">
                    <a:solidFill>
                      <a:srgbClr val="FF0000"/>
                    </a:solidFill>
                  </a:tcPr>
                </a:tc>
                <a:tc gridSpan="2">
                  <a:txBody>
                    <a:bodyPr/>
                    <a:lstStyle/>
                    <a:p>
                      <a:pPr algn="ctr">
                        <a:lnSpc>
                          <a:spcPct val="115000"/>
                        </a:lnSpc>
                        <a:spcAft>
                          <a:spcPts val="0"/>
                        </a:spcAft>
                      </a:pPr>
                      <a:r>
                        <a:rPr lang="ro-RO" sz="1800" b="1" kern="1200" dirty="0">
                          <a:solidFill>
                            <a:srgbClr val="FFFF00"/>
                          </a:solidFill>
                          <a:effectLst>
                            <a:outerShdw blurRad="38100" dist="38100" dir="2700000" algn="tl">
                              <a:srgbClr val="000000">
                                <a:alpha val="43137"/>
                              </a:srgbClr>
                            </a:outerShdw>
                          </a:effectLst>
                          <a:latin typeface="Arial Narrow" panose="020B0606020202030204" pitchFamily="34" charset="0"/>
                        </a:rPr>
                        <a:t>Elevi nescolarizati /  la sfărşitul semestrului al II-lea, an şcolar / abandon </a:t>
                      </a:r>
                      <a:endParaRPr lang="en-GB" sz="1800" b="1" dirty="0">
                        <a:solidFill>
                          <a:srgbClr val="FFFF00"/>
                        </a:solidFill>
                        <a:effectLst>
                          <a:outerShdw blurRad="38100" dist="38100" dir="2700000" algn="tl">
                            <a:srgbClr val="000000">
                              <a:alpha val="43137"/>
                            </a:srgbClr>
                          </a:outerShdw>
                        </a:effectLst>
                        <a:latin typeface="Arial Narrow" panose="020B0606020202030204" pitchFamily="34" charset="0"/>
                        <a:ea typeface="Times New Roman" panose="02020603050405020304" pitchFamily="18" charset="0"/>
                      </a:endParaRPr>
                    </a:p>
                  </a:txBody>
                  <a:tcPr marL="55880" marR="55880" marT="9525" marB="0" anchor="ctr">
                    <a:solidFill>
                      <a:srgbClr val="FF0000"/>
                    </a:solidFill>
                  </a:tcPr>
                </a:tc>
                <a:tc hMerge="1">
                  <a:txBody>
                    <a:bodyPr/>
                    <a:lstStyle/>
                    <a:p>
                      <a:endParaRPr lang="en-GB"/>
                    </a:p>
                  </a:txBody>
                  <a:tcPr/>
                </a:tc>
                <a:extLst>
                  <a:ext uri="{0D108BD9-81ED-4DB2-BD59-A6C34878D82A}">
                    <a16:rowId xmlns:a16="http://schemas.microsoft.com/office/drawing/2014/main" val="10000"/>
                  </a:ext>
                </a:extLst>
              </a:tr>
              <a:tr h="813795">
                <a:tc gridSpan="7">
                  <a:txBody>
                    <a:bodyPr/>
                    <a:lstStyle/>
                    <a:p>
                      <a:pPr marR="73025" indent="118745" algn="ctr">
                        <a:lnSpc>
                          <a:spcPct val="115000"/>
                        </a:lnSpc>
                        <a:spcAft>
                          <a:spcPts val="0"/>
                        </a:spcAft>
                      </a:pPr>
                      <a:r>
                        <a:rPr lang="ro-RO" sz="1600" b="1" kern="1200" dirty="0">
                          <a:solidFill>
                            <a:srgbClr val="FFFF00"/>
                          </a:solidFill>
                          <a:effectLst>
                            <a:outerShdw blurRad="38100" dist="38100" dir="2700000" algn="tl">
                              <a:srgbClr val="000000">
                                <a:alpha val="43137"/>
                              </a:srgbClr>
                            </a:outerShdw>
                          </a:effectLst>
                          <a:latin typeface="Arial Narrow" panose="020B0606020202030204" pitchFamily="34" charset="0"/>
                        </a:rPr>
                        <a:t> </a:t>
                      </a:r>
                      <a:endParaRPr lang="en-GB" sz="1600" b="1" dirty="0">
                        <a:solidFill>
                          <a:srgbClr val="FFFF00"/>
                        </a:solidFill>
                        <a:effectLst>
                          <a:outerShdw blurRad="38100" dist="38100" dir="2700000" algn="tl">
                            <a:srgbClr val="000000">
                              <a:alpha val="43137"/>
                            </a:srgbClr>
                          </a:outerShdw>
                        </a:effectLst>
                        <a:latin typeface="Arial Narrow" panose="020B0606020202030204" pitchFamily="34" charset="0"/>
                      </a:endParaRPr>
                    </a:p>
                    <a:p>
                      <a:pPr indent="118745" algn="ctr">
                        <a:lnSpc>
                          <a:spcPct val="115000"/>
                        </a:lnSpc>
                        <a:spcAft>
                          <a:spcPts val="0"/>
                        </a:spcAft>
                      </a:pPr>
                      <a:r>
                        <a:rPr lang="ro-RO" sz="1600" b="1" kern="1200" dirty="0">
                          <a:solidFill>
                            <a:srgbClr val="FFFF00"/>
                          </a:solidFill>
                          <a:effectLst>
                            <a:outerShdw blurRad="38100" dist="38100" dir="2700000" algn="tl">
                              <a:srgbClr val="000000">
                                <a:alpha val="43137"/>
                              </a:srgbClr>
                            </a:outerShdw>
                          </a:effectLst>
                          <a:latin typeface="Arial Narrow" panose="020B0606020202030204" pitchFamily="34" charset="0"/>
                        </a:rPr>
                        <a:t> </a:t>
                      </a:r>
                      <a:endParaRPr lang="en-GB" sz="1600" b="1" dirty="0">
                        <a:solidFill>
                          <a:srgbClr val="FFFF00"/>
                        </a:solidFill>
                        <a:effectLst>
                          <a:outerShdw blurRad="38100" dist="38100" dir="2700000" algn="tl">
                            <a:srgbClr val="000000">
                              <a:alpha val="43137"/>
                            </a:srgbClr>
                          </a:outerShdw>
                        </a:effectLst>
                        <a:latin typeface="Arial Narrow" panose="020B0606020202030204" pitchFamily="34" charset="0"/>
                        <a:ea typeface="Times New Roman" panose="02020603050405020304" pitchFamily="18" charset="0"/>
                      </a:endParaRPr>
                    </a:p>
                  </a:txBody>
                  <a:tcPr marL="55880" marR="55880" marT="9525" marB="0" anchor="ctr">
                    <a:solidFill>
                      <a:srgbClr val="FF000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US"/>
                    </a:p>
                  </a:txBody>
                  <a:tcPr/>
                </a:tc>
                <a:tc>
                  <a:txBody>
                    <a:bodyPr/>
                    <a:lstStyle/>
                    <a:p>
                      <a:pPr algn="ctr">
                        <a:lnSpc>
                          <a:spcPct val="115000"/>
                        </a:lnSpc>
                        <a:spcAft>
                          <a:spcPts val="0"/>
                        </a:spcAft>
                      </a:pPr>
                      <a:r>
                        <a:rPr lang="ro-RO" sz="1600" b="1" kern="1200" dirty="0">
                          <a:solidFill>
                            <a:srgbClr val="FFFF00"/>
                          </a:solidFill>
                          <a:effectLst>
                            <a:outerShdw blurRad="38100" dist="38100" dir="2700000" algn="tl">
                              <a:srgbClr val="000000">
                                <a:alpha val="43137"/>
                              </a:srgbClr>
                            </a:outerShdw>
                          </a:effectLst>
                          <a:latin typeface="Arial Narrow" panose="020B0606020202030204" pitchFamily="34" charset="0"/>
                        </a:rPr>
                        <a:t>2018- 2019</a:t>
                      </a:r>
                      <a:endParaRPr lang="en-GB" sz="1600" b="1" dirty="0">
                        <a:solidFill>
                          <a:srgbClr val="FFFF00"/>
                        </a:solidFill>
                        <a:effectLst>
                          <a:outerShdw blurRad="38100" dist="38100" dir="2700000" algn="tl">
                            <a:srgbClr val="000000">
                              <a:alpha val="43137"/>
                            </a:srgbClr>
                          </a:outerShdw>
                        </a:effectLst>
                        <a:latin typeface="Arial Narrow" panose="020B0606020202030204" pitchFamily="34" charset="0"/>
                        <a:ea typeface="Times New Roman" panose="02020603050405020304" pitchFamily="18" charset="0"/>
                      </a:endParaRPr>
                    </a:p>
                  </a:txBody>
                  <a:tcPr marL="55880" marR="55880" marT="9525" marB="0" anchor="ctr">
                    <a:solidFill>
                      <a:srgbClr val="FF0000"/>
                    </a:solidFill>
                  </a:tcPr>
                </a:tc>
                <a:tc>
                  <a:txBody>
                    <a:bodyPr/>
                    <a:lstStyle/>
                    <a:p>
                      <a:pPr algn="ctr">
                        <a:lnSpc>
                          <a:spcPct val="115000"/>
                        </a:lnSpc>
                        <a:spcAft>
                          <a:spcPts val="0"/>
                        </a:spcAft>
                      </a:pPr>
                      <a:r>
                        <a:rPr lang="ro-RO" sz="1600" b="1" kern="1200" dirty="0">
                          <a:solidFill>
                            <a:srgbClr val="FFFF00"/>
                          </a:solidFill>
                          <a:effectLst>
                            <a:outerShdw blurRad="38100" dist="38100" dir="2700000" algn="tl">
                              <a:srgbClr val="000000">
                                <a:alpha val="43137"/>
                              </a:srgbClr>
                            </a:outerShdw>
                          </a:effectLst>
                          <a:latin typeface="Arial Narrow" panose="020B0606020202030204" pitchFamily="34" charset="0"/>
                        </a:rPr>
                        <a:t>2019-2020</a:t>
                      </a:r>
                      <a:endParaRPr lang="en-GB" sz="1600" b="1" dirty="0">
                        <a:solidFill>
                          <a:srgbClr val="FFFF00"/>
                        </a:solidFill>
                        <a:effectLst>
                          <a:outerShdw blurRad="38100" dist="38100" dir="2700000" algn="tl">
                            <a:srgbClr val="000000">
                              <a:alpha val="43137"/>
                            </a:srgbClr>
                          </a:outerShdw>
                        </a:effectLst>
                        <a:latin typeface="Arial Narrow" panose="020B0606020202030204" pitchFamily="34" charset="0"/>
                        <a:ea typeface="Times New Roman" panose="02020603050405020304" pitchFamily="18" charset="0"/>
                      </a:endParaRPr>
                    </a:p>
                  </a:txBody>
                  <a:tcPr marL="55880" marR="55880" marT="9525" marB="0" anchor="ctr">
                    <a:solidFill>
                      <a:srgbClr val="FF0000"/>
                    </a:solidFill>
                  </a:tcPr>
                </a:tc>
                <a:extLst>
                  <a:ext uri="{0D108BD9-81ED-4DB2-BD59-A6C34878D82A}">
                    <a16:rowId xmlns:a16="http://schemas.microsoft.com/office/drawing/2014/main" val="10001"/>
                  </a:ext>
                </a:extLst>
              </a:tr>
              <a:tr h="636352">
                <a:tc>
                  <a:txBody>
                    <a:bodyPr/>
                    <a:lstStyle/>
                    <a:p>
                      <a:pPr indent="118745" algn="ctr">
                        <a:lnSpc>
                          <a:spcPct val="115000"/>
                        </a:lnSpc>
                        <a:spcAft>
                          <a:spcPts val="0"/>
                        </a:spcAft>
                      </a:pPr>
                      <a:r>
                        <a:rPr lang="ro-RO" sz="1600" b="1" kern="1200">
                          <a:solidFill>
                            <a:srgbClr val="FFFF00"/>
                          </a:solidFill>
                          <a:effectLst>
                            <a:outerShdw blurRad="38100" dist="38100" dir="2700000" algn="tl">
                              <a:srgbClr val="000000">
                                <a:alpha val="43137"/>
                              </a:srgbClr>
                            </a:outerShdw>
                          </a:effectLst>
                          <a:latin typeface="Arial Narrow" panose="020B0606020202030204" pitchFamily="34" charset="0"/>
                        </a:rPr>
                        <a:t>TOTAL</a:t>
                      </a:r>
                      <a:endParaRPr lang="en-GB" sz="1600" b="1">
                        <a:solidFill>
                          <a:srgbClr val="FFFF00"/>
                        </a:solidFill>
                        <a:effectLst>
                          <a:outerShdw blurRad="38100" dist="38100" dir="2700000" algn="tl">
                            <a:srgbClr val="000000">
                              <a:alpha val="43137"/>
                            </a:srgbClr>
                          </a:outerShdw>
                        </a:effectLst>
                        <a:latin typeface="Arial Narrow" panose="020B0606020202030204" pitchFamily="34" charset="0"/>
                        <a:ea typeface="Times New Roman" panose="02020603050405020304" pitchFamily="18" charset="0"/>
                      </a:endParaRPr>
                    </a:p>
                  </a:txBody>
                  <a:tcPr marL="55880" marR="55880" marT="9525" marB="0" anchor="ctr">
                    <a:solidFill>
                      <a:srgbClr val="FF0000"/>
                    </a:solidFill>
                  </a:tcPr>
                </a:tc>
                <a:tc>
                  <a:txBody>
                    <a:bodyPr/>
                    <a:lstStyle/>
                    <a:p>
                      <a:pPr marL="0" marR="102870" algn="ctr">
                        <a:lnSpc>
                          <a:spcPct val="107000"/>
                        </a:lnSpc>
                        <a:spcBef>
                          <a:spcPts val="0"/>
                        </a:spcBef>
                        <a:spcAft>
                          <a:spcPts val="0"/>
                        </a:spcAft>
                      </a:pPr>
                      <a:r>
                        <a:rPr lang="ro-RO" sz="1800" b="1" dirty="0">
                          <a:solidFill>
                            <a:srgbClr val="FFFF00"/>
                          </a:solidFill>
                          <a:effectLst/>
                          <a:latin typeface="Arial" panose="020B0604020202020204" pitchFamily="34" charset="0"/>
                          <a:ea typeface="Times New Roman" panose="02020603050405020304" pitchFamily="18" charset="0"/>
                          <a:cs typeface="Arial" panose="020B0604020202020204" pitchFamily="34" charset="0"/>
                        </a:rPr>
                        <a:t>50530</a:t>
                      </a:r>
                      <a:endParaRPr lang="en-US" sz="1800"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FF0000"/>
                    </a:solidFill>
                  </a:tcPr>
                </a:tc>
                <a:tc>
                  <a:txBody>
                    <a:bodyPr/>
                    <a:lstStyle/>
                    <a:p>
                      <a:pPr marL="0" marR="102870" algn="ctr">
                        <a:lnSpc>
                          <a:spcPct val="107000"/>
                        </a:lnSpc>
                        <a:spcBef>
                          <a:spcPts val="0"/>
                        </a:spcBef>
                        <a:spcAft>
                          <a:spcPts val="0"/>
                        </a:spcAft>
                      </a:pPr>
                      <a:r>
                        <a:rPr lang="ro-RO" sz="1800" b="1" dirty="0">
                          <a:solidFill>
                            <a:srgbClr val="FFFF00"/>
                          </a:solidFill>
                          <a:effectLst/>
                          <a:latin typeface="Arial" panose="020B0604020202020204" pitchFamily="34" charset="0"/>
                          <a:ea typeface="Times New Roman" panose="02020603050405020304" pitchFamily="18" charset="0"/>
                          <a:cs typeface="Arial" panose="020B0604020202020204" pitchFamily="34" charset="0"/>
                        </a:rPr>
                        <a:t>49916</a:t>
                      </a:r>
                      <a:endParaRPr lang="en-US" sz="1800"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FF0000"/>
                    </a:solidFill>
                  </a:tcPr>
                </a:tc>
                <a:tc>
                  <a:txBody>
                    <a:bodyPr/>
                    <a:lstStyle/>
                    <a:p>
                      <a:pPr marL="0" marR="0" algn="ctr">
                        <a:lnSpc>
                          <a:spcPct val="107000"/>
                        </a:lnSpc>
                        <a:spcBef>
                          <a:spcPts val="0"/>
                        </a:spcBef>
                        <a:spcAft>
                          <a:spcPts val="0"/>
                        </a:spcAft>
                      </a:pPr>
                      <a:r>
                        <a:rPr lang="ro-RO" sz="1800" b="1" dirty="0">
                          <a:solidFill>
                            <a:srgbClr val="FFFF00"/>
                          </a:solidFill>
                          <a:effectLst/>
                          <a:latin typeface="Arial" panose="020B0604020202020204" pitchFamily="34" charset="0"/>
                          <a:ea typeface="Times New Roman" panose="02020603050405020304" pitchFamily="18" charset="0"/>
                          <a:cs typeface="Arial" panose="020B0604020202020204" pitchFamily="34" charset="0"/>
                        </a:rPr>
                        <a:t>48736</a:t>
                      </a:r>
                      <a:endParaRPr lang="en-US" sz="1800"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FF0000"/>
                    </a:solidFill>
                  </a:tcPr>
                </a:tc>
                <a:tc>
                  <a:txBody>
                    <a:bodyPr/>
                    <a:lstStyle/>
                    <a:p>
                      <a:pPr marL="249555" marR="0">
                        <a:lnSpc>
                          <a:spcPct val="107000"/>
                        </a:lnSpc>
                        <a:spcBef>
                          <a:spcPts val="0"/>
                        </a:spcBef>
                        <a:spcAft>
                          <a:spcPts val="0"/>
                        </a:spcAft>
                      </a:pPr>
                      <a:r>
                        <a:rPr lang="ro-RO" sz="1800" b="1" dirty="0">
                          <a:solidFill>
                            <a:srgbClr val="FFFF00"/>
                          </a:solidFill>
                          <a:effectLst/>
                          <a:latin typeface="Arial" panose="020B0604020202020204" pitchFamily="34" charset="0"/>
                          <a:ea typeface="Times New Roman" panose="02020603050405020304" pitchFamily="18" charset="0"/>
                          <a:cs typeface="Arial" panose="020B0604020202020204" pitchFamily="34" charset="0"/>
                        </a:rPr>
                        <a:t>97,64%</a:t>
                      </a:r>
                      <a:endParaRPr lang="en-US" sz="1800" b="1"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FF0000"/>
                    </a:solidFill>
                  </a:tcPr>
                </a:tc>
                <a:tc>
                  <a:txBody>
                    <a:bodyPr/>
                    <a:lstStyle/>
                    <a:p>
                      <a:pPr marL="0" marR="0" indent="-68580" algn="ctr">
                        <a:lnSpc>
                          <a:spcPct val="107000"/>
                        </a:lnSpc>
                        <a:spcBef>
                          <a:spcPts val="0"/>
                        </a:spcBef>
                        <a:spcAft>
                          <a:spcPts val="0"/>
                        </a:spcAft>
                      </a:pPr>
                      <a:r>
                        <a:rPr lang="ro-RO" sz="1800" b="1" dirty="0">
                          <a:solidFill>
                            <a:srgbClr val="FFFF00"/>
                          </a:solidFill>
                          <a:effectLst/>
                          <a:latin typeface="Arial" panose="020B0604020202020204" pitchFamily="34" charset="0"/>
                          <a:ea typeface="Times New Roman" panose="02020603050405020304" pitchFamily="18" charset="0"/>
                          <a:cs typeface="Arial" panose="020B0604020202020204" pitchFamily="34" charset="0"/>
                        </a:rPr>
                        <a:t>1180</a:t>
                      </a:r>
                      <a:endParaRPr lang="en-US" sz="1800" b="1"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800" b="1" dirty="0">
                          <a:solidFill>
                            <a:srgbClr val="FFFF00"/>
                          </a:solidFill>
                          <a:effectLst/>
                          <a:latin typeface="Arial" panose="020B0604020202020204" pitchFamily="34" charset="0"/>
                          <a:ea typeface="Calibri" panose="020F0502020204030204" pitchFamily="34" charset="0"/>
                          <a:cs typeface="Arial" panose="020B0604020202020204" pitchFamily="34" charset="0"/>
                        </a:rPr>
                        <a:t>65</a:t>
                      </a:r>
                      <a:endParaRPr lang="en-US" sz="1800" b="1"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FF0000"/>
                    </a:solidFill>
                  </a:tcPr>
                </a:tc>
                <a:tc>
                  <a:txBody>
                    <a:bodyPr/>
                    <a:lstStyle/>
                    <a:p>
                      <a:pPr algn="ctr">
                        <a:lnSpc>
                          <a:spcPct val="115000"/>
                        </a:lnSpc>
                        <a:spcAft>
                          <a:spcPts val="0"/>
                        </a:spcAft>
                      </a:pPr>
                      <a:r>
                        <a:rPr lang="ro-RO" sz="1800" b="1" dirty="0">
                          <a:solidFill>
                            <a:srgbClr val="FFFF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48</a:t>
                      </a:r>
                      <a:endParaRPr lang="en-GB" sz="1800" b="1" dirty="0">
                        <a:solidFill>
                          <a:srgbClr val="FFFF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9525" marB="0" anchor="ctr">
                    <a:solidFill>
                      <a:srgbClr val="FF0000"/>
                    </a:solidFill>
                  </a:tcPr>
                </a:tc>
                <a:tc>
                  <a:txBody>
                    <a:bodyPr/>
                    <a:lstStyle/>
                    <a:p>
                      <a:pPr algn="ctr">
                        <a:lnSpc>
                          <a:spcPct val="115000"/>
                        </a:lnSpc>
                        <a:spcAft>
                          <a:spcPts val="0"/>
                        </a:spcAft>
                      </a:pPr>
                      <a:r>
                        <a:rPr lang="ro-RO" sz="1800" b="1" dirty="0">
                          <a:solidFill>
                            <a:srgbClr val="FFFF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48</a:t>
                      </a:r>
                      <a:endParaRPr lang="en-GB" sz="1800" b="1" dirty="0">
                        <a:solidFill>
                          <a:srgbClr val="FFFF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9525" marB="0" anchor="ctr">
                    <a:solidFill>
                      <a:srgbClr val="FF0000"/>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4151909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a:bodyPr>
          <a:lstStyle/>
          <a:p>
            <a:endPar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7999"/>
          </a:xfrm>
          <a:prstGeom prst="rect">
            <a:avLst/>
          </a:prstGeom>
        </p:spPr>
      </p:pic>
      <p:sp>
        <p:nvSpPr>
          <p:cNvPr id="8" name="Title 1"/>
          <p:cNvSpPr txBox="1">
            <a:spLocks/>
          </p:cNvSpPr>
          <p:nvPr/>
        </p:nvSpPr>
        <p:spPr>
          <a:xfrm>
            <a:off x="0" y="0"/>
            <a:ext cx="12192000" cy="1015999"/>
          </a:xfrm>
          <a:prstGeom prst="rect">
            <a:avLst/>
          </a:prstGeom>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o-RO" sz="3200" b="1" dirty="0">
                <a:solidFill>
                  <a:schemeClr val="bg1"/>
                </a:solidFill>
                <a:effectLst>
                  <a:outerShdw blurRad="38100" dist="38100" dir="2700000" algn="tl">
                    <a:srgbClr val="000000">
                      <a:alpha val="43137"/>
                    </a:srgbClr>
                  </a:outerShdw>
                </a:effectLst>
                <a:latin typeface="Arial Narrow" panose="020B0606020202030204" pitchFamily="34" charset="0"/>
              </a:rPr>
              <a:t>STATISTICA REZULTATELOR FINALE, DUPĂ CONTESTAȚII, ALE EXAMENULUI  DE BACALAUREAT 2020, DIN JUDEȚUL SIBIU, SESIUNEA IUNIE-IULIE</a:t>
            </a:r>
            <a:endParaRPr lang="en-GB" sz="3200" b="1"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770157542"/>
              </p:ext>
            </p:extLst>
          </p:nvPr>
        </p:nvGraphicFramePr>
        <p:xfrm>
          <a:off x="196851" y="1282686"/>
          <a:ext cx="11798297" cy="5168915"/>
        </p:xfrm>
        <a:graphic>
          <a:graphicData uri="http://schemas.openxmlformats.org/drawingml/2006/table">
            <a:tbl>
              <a:tblPr firstRow="1" firstCol="1" bandRow="1">
                <a:tableStyleId>{5C22544A-7EE6-4342-B048-85BDC9FD1C3A}</a:tableStyleId>
              </a:tblPr>
              <a:tblGrid>
                <a:gridCol w="698498">
                  <a:extLst>
                    <a:ext uri="{9D8B030D-6E8A-4147-A177-3AD203B41FA5}">
                      <a16:colId xmlns:a16="http://schemas.microsoft.com/office/drawing/2014/main" val="20000"/>
                    </a:ext>
                  </a:extLst>
                </a:gridCol>
                <a:gridCol w="844720">
                  <a:extLst>
                    <a:ext uri="{9D8B030D-6E8A-4147-A177-3AD203B41FA5}">
                      <a16:colId xmlns:a16="http://schemas.microsoft.com/office/drawing/2014/main" val="20001"/>
                    </a:ext>
                  </a:extLst>
                </a:gridCol>
                <a:gridCol w="842399">
                  <a:extLst>
                    <a:ext uri="{9D8B030D-6E8A-4147-A177-3AD203B41FA5}">
                      <a16:colId xmlns:a16="http://schemas.microsoft.com/office/drawing/2014/main" val="20002"/>
                    </a:ext>
                  </a:extLst>
                </a:gridCol>
                <a:gridCol w="849477">
                  <a:extLst>
                    <a:ext uri="{9D8B030D-6E8A-4147-A177-3AD203B41FA5}">
                      <a16:colId xmlns:a16="http://schemas.microsoft.com/office/drawing/2014/main" val="20003"/>
                    </a:ext>
                  </a:extLst>
                </a:gridCol>
                <a:gridCol w="816204">
                  <a:extLst>
                    <a:ext uri="{9D8B030D-6E8A-4147-A177-3AD203B41FA5}">
                      <a16:colId xmlns:a16="http://schemas.microsoft.com/office/drawing/2014/main" val="20004"/>
                    </a:ext>
                  </a:extLst>
                </a:gridCol>
                <a:gridCol w="814321">
                  <a:extLst>
                    <a:ext uri="{9D8B030D-6E8A-4147-A177-3AD203B41FA5}">
                      <a16:colId xmlns:a16="http://schemas.microsoft.com/office/drawing/2014/main" val="20005"/>
                    </a:ext>
                  </a:extLst>
                </a:gridCol>
                <a:gridCol w="917907">
                  <a:extLst>
                    <a:ext uri="{9D8B030D-6E8A-4147-A177-3AD203B41FA5}">
                      <a16:colId xmlns:a16="http://schemas.microsoft.com/office/drawing/2014/main" val="20006"/>
                    </a:ext>
                  </a:extLst>
                </a:gridCol>
                <a:gridCol w="820472">
                  <a:extLst>
                    <a:ext uri="{9D8B030D-6E8A-4147-A177-3AD203B41FA5}">
                      <a16:colId xmlns:a16="http://schemas.microsoft.com/office/drawing/2014/main" val="20007"/>
                    </a:ext>
                  </a:extLst>
                </a:gridCol>
                <a:gridCol w="838200">
                  <a:extLst>
                    <a:ext uri="{9D8B030D-6E8A-4147-A177-3AD203B41FA5}">
                      <a16:colId xmlns:a16="http://schemas.microsoft.com/office/drawing/2014/main" val="20008"/>
                    </a:ext>
                  </a:extLst>
                </a:gridCol>
                <a:gridCol w="977900">
                  <a:extLst>
                    <a:ext uri="{9D8B030D-6E8A-4147-A177-3AD203B41FA5}">
                      <a16:colId xmlns:a16="http://schemas.microsoft.com/office/drawing/2014/main" val="20009"/>
                    </a:ext>
                  </a:extLst>
                </a:gridCol>
                <a:gridCol w="965200">
                  <a:extLst>
                    <a:ext uri="{9D8B030D-6E8A-4147-A177-3AD203B41FA5}">
                      <a16:colId xmlns:a16="http://schemas.microsoft.com/office/drawing/2014/main" val="20010"/>
                    </a:ext>
                  </a:extLst>
                </a:gridCol>
                <a:gridCol w="838200">
                  <a:extLst>
                    <a:ext uri="{9D8B030D-6E8A-4147-A177-3AD203B41FA5}">
                      <a16:colId xmlns:a16="http://schemas.microsoft.com/office/drawing/2014/main" val="20011"/>
                    </a:ext>
                  </a:extLst>
                </a:gridCol>
                <a:gridCol w="850900">
                  <a:extLst>
                    <a:ext uri="{9D8B030D-6E8A-4147-A177-3AD203B41FA5}">
                      <a16:colId xmlns:a16="http://schemas.microsoft.com/office/drawing/2014/main" val="20012"/>
                    </a:ext>
                  </a:extLst>
                </a:gridCol>
                <a:gridCol w="723899">
                  <a:extLst>
                    <a:ext uri="{9D8B030D-6E8A-4147-A177-3AD203B41FA5}">
                      <a16:colId xmlns:a16="http://schemas.microsoft.com/office/drawing/2014/main" val="20013"/>
                    </a:ext>
                  </a:extLst>
                </a:gridCol>
              </a:tblGrid>
              <a:tr h="755211">
                <a:tc rowSpan="3">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Forma de învățământ</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rowSpan="3">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Număr de candidați înscriși</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rowSpan="3">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Număr de candidați prezenți</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rowSpan="3">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Număr de candidați neprezentați</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rowSpan="3">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Număr de candidați eliminați</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rowSpan="3">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Număr de candidați respinși</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gridSpan="2">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Dintre care cu medii:</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hMerge="1">
                  <a:txBody>
                    <a:bodyPr/>
                    <a:lstStyle/>
                    <a:p>
                      <a:endParaRPr lang="en-US"/>
                    </a:p>
                  </a:txBody>
                  <a:tcPr/>
                </a:tc>
                <a:tc rowSpan="3">
                  <a:txBody>
                    <a:bodyPr/>
                    <a:lstStyle/>
                    <a:p>
                      <a:pPr marL="71755" marR="71755" algn="ctr">
                        <a:lnSpc>
                          <a:spcPct val="115000"/>
                        </a:lnSpc>
                        <a:spcBef>
                          <a:spcPts val="0"/>
                        </a:spcBef>
                        <a:spcAft>
                          <a:spcPts val="0"/>
                        </a:spcAft>
                      </a:pPr>
                      <a:r>
                        <a:rPr lang="ro-RO" sz="1600">
                          <a:solidFill>
                            <a:schemeClr val="bg1"/>
                          </a:solidFill>
                          <a:effectLst>
                            <a:outerShdw blurRad="38100" dist="38100" dir="2700000" algn="tl">
                              <a:srgbClr val="000000">
                                <a:alpha val="43137"/>
                              </a:srgbClr>
                            </a:outerShdw>
                          </a:effectLst>
                          <a:latin typeface="Arial Narrow" panose="020B0606020202030204" pitchFamily="34" charset="0"/>
                        </a:rPr>
                        <a:t>Număr de candidați reușiți</a:t>
                      </a:r>
                      <a:endParaRPr lang="en-US" sz="160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rowSpan="2" gridSpan="5">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Dintre care cu medii:</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extLst>
                  <a:ext uri="{0D108BD9-81ED-4DB2-BD59-A6C34878D82A}">
                    <a16:rowId xmlns:a16="http://schemas.microsoft.com/office/drawing/2014/main" val="10000"/>
                  </a:ext>
                </a:extLst>
              </a:tr>
              <a:tr h="3581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2">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&lt; 5</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rowSpan="2">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5 - 5.99</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vMerge="1">
                  <a:txBody>
                    <a:bodyPr/>
                    <a:lstStyle/>
                    <a:p>
                      <a:endParaRPr lang="en-US"/>
                    </a:p>
                  </a:txBody>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1"/>
                  </a:ext>
                </a:extLst>
              </a:tr>
              <a:tr h="126098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6 - 6.99</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7 - 7.99</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8 - 8.99</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9 - 9.99</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10</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02"/>
                  </a:ext>
                </a:extLst>
              </a:tr>
              <a:tr h="755748">
                <a:tc>
                  <a:txBody>
                    <a:bodyPr/>
                    <a:lstStyle/>
                    <a:p>
                      <a:pPr marL="0" marR="0" algn="ctr">
                        <a:lnSpc>
                          <a:spcPct val="115000"/>
                        </a:lnSpc>
                        <a:spcBef>
                          <a:spcPts val="0"/>
                        </a:spcBef>
                        <a:spcAft>
                          <a:spcPts val="0"/>
                        </a:spcAft>
                      </a:pPr>
                      <a:r>
                        <a:rPr lang="ro-RO" sz="1600">
                          <a:solidFill>
                            <a:schemeClr val="bg1"/>
                          </a:solidFill>
                          <a:effectLst>
                            <a:outerShdw blurRad="38100" dist="38100" dir="2700000" algn="tl">
                              <a:srgbClr val="000000">
                                <a:alpha val="43137"/>
                              </a:srgbClr>
                            </a:outerShdw>
                          </a:effectLst>
                          <a:latin typeface="Arial Narrow" panose="020B0606020202030204" pitchFamily="34" charset="0"/>
                        </a:rPr>
                        <a:t>Zi</a:t>
                      </a:r>
                      <a:endParaRPr lang="en-US" sz="160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2589</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2481 (95,83%)</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108 (4,17%)</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3 (0,12%)</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618 (24,91%)</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484 (78,32%)</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134 (21,68%)</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1860 (74,97%)</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386 (20,75%)</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369 (19,84%)</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567 (30,48%)</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531 (28,55%)</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7 (0,38%)</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03"/>
                  </a:ext>
                </a:extLst>
              </a:tr>
              <a:tr h="755748">
                <a:tc>
                  <a:txBody>
                    <a:bodyPr/>
                    <a:lstStyle/>
                    <a:p>
                      <a:pPr marL="0" marR="0" algn="ctr">
                        <a:lnSpc>
                          <a:spcPct val="115000"/>
                        </a:lnSpc>
                        <a:spcBef>
                          <a:spcPts val="0"/>
                        </a:spcBef>
                        <a:spcAft>
                          <a:spcPts val="0"/>
                        </a:spcAft>
                      </a:pPr>
                      <a:r>
                        <a:rPr lang="ro-RO" sz="1600">
                          <a:solidFill>
                            <a:schemeClr val="bg1"/>
                          </a:solidFill>
                          <a:effectLst>
                            <a:outerShdw blurRad="38100" dist="38100" dir="2700000" algn="tl">
                              <a:srgbClr val="000000">
                                <a:alpha val="43137"/>
                              </a:srgbClr>
                            </a:outerShdw>
                          </a:effectLst>
                          <a:latin typeface="Arial Narrow" panose="020B0606020202030204" pitchFamily="34" charset="0"/>
                        </a:rPr>
                        <a:t>Seral</a:t>
                      </a:r>
                      <a:endParaRPr lang="en-US" sz="160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a:txBody>
                    <a:bodyPr/>
                    <a:lstStyle/>
                    <a:p>
                      <a:pPr marL="0" marR="0" algn="ctr">
                        <a:lnSpc>
                          <a:spcPct val="115000"/>
                        </a:lnSpc>
                        <a:spcBef>
                          <a:spcPts val="0"/>
                        </a:spcBef>
                        <a:spcAft>
                          <a:spcPts val="0"/>
                        </a:spcAft>
                      </a:pPr>
                      <a:r>
                        <a:rPr lang="ro-RO" sz="1600">
                          <a:solidFill>
                            <a:schemeClr val="bg1"/>
                          </a:solidFill>
                          <a:effectLst>
                            <a:outerShdw blurRad="38100" dist="38100" dir="2700000" algn="tl">
                              <a:srgbClr val="000000">
                                <a:alpha val="43137"/>
                              </a:srgbClr>
                            </a:outerShdw>
                          </a:effectLst>
                          <a:latin typeface="Arial Narrow" panose="020B0606020202030204" pitchFamily="34" charset="0"/>
                        </a:rPr>
                        <a:t>41</a:t>
                      </a:r>
                      <a:endParaRPr lang="en-US" sz="160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a:solidFill>
                            <a:schemeClr val="bg1"/>
                          </a:solidFill>
                          <a:effectLst>
                            <a:outerShdw blurRad="38100" dist="38100" dir="2700000" algn="tl">
                              <a:srgbClr val="000000">
                                <a:alpha val="43137"/>
                              </a:srgbClr>
                            </a:outerShdw>
                          </a:effectLst>
                          <a:latin typeface="Arial Narrow" panose="020B0606020202030204" pitchFamily="34" charset="0"/>
                        </a:rPr>
                        <a:t>19 (46,34%)</a:t>
                      </a:r>
                      <a:endParaRPr lang="en-US" sz="160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a:solidFill>
                            <a:schemeClr val="bg1"/>
                          </a:solidFill>
                          <a:effectLst>
                            <a:outerShdw blurRad="38100" dist="38100" dir="2700000" algn="tl">
                              <a:srgbClr val="000000">
                                <a:alpha val="43137"/>
                              </a:srgbClr>
                            </a:outerShdw>
                          </a:effectLst>
                          <a:latin typeface="Arial Narrow" panose="020B0606020202030204" pitchFamily="34" charset="0"/>
                        </a:rPr>
                        <a:t>22 (53,66%)</a:t>
                      </a:r>
                      <a:endParaRPr lang="en-US" sz="160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a:solidFill>
                            <a:schemeClr val="bg1"/>
                          </a:solidFill>
                          <a:effectLst>
                            <a:outerShdw blurRad="38100" dist="38100" dir="2700000" algn="tl">
                              <a:srgbClr val="000000">
                                <a:alpha val="43137"/>
                              </a:srgbClr>
                            </a:outerShdw>
                          </a:effectLst>
                          <a:latin typeface="Arial Narrow" panose="020B0606020202030204" pitchFamily="34" charset="0"/>
                        </a:rPr>
                        <a:t>1 (5,26%)</a:t>
                      </a:r>
                      <a:endParaRPr lang="en-US" sz="160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a:solidFill>
                            <a:schemeClr val="bg1"/>
                          </a:solidFill>
                          <a:effectLst>
                            <a:outerShdw blurRad="38100" dist="38100" dir="2700000" algn="tl">
                              <a:srgbClr val="000000">
                                <a:alpha val="43137"/>
                              </a:srgbClr>
                            </a:outerShdw>
                          </a:effectLst>
                          <a:latin typeface="Arial Narrow" panose="020B0606020202030204" pitchFamily="34" charset="0"/>
                        </a:rPr>
                        <a:t>12 (63,16%)</a:t>
                      </a:r>
                      <a:endParaRPr lang="en-US" sz="160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12 </a:t>
                      </a:r>
                    </a:p>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(100%)</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0 </a:t>
                      </a:r>
                    </a:p>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(0%)</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6 </a:t>
                      </a:r>
                    </a:p>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(31,58%)</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6</a:t>
                      </a:r>
                    </a:p>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 (100%)</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0 </a:t>
                      </a:r>
                    </a:p>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(0%)</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0</a:t>
                      </a:r>
                    </a:p>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(0%)</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0</a:t>
                      </a:r>
                    </a:p>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 (0%)</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0 (0%)</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04"/>
                  </a:ext>
                </a:extLst>
              </a:tr>
              <a:tr h="755748">
                <a:tc>
                  <a:txBody>
                    <a:bodyPr/>
                    <a:lstStyle/>
                    <a:p>
                      <a:pPr marL="0" marR="0" algn="ctr">
                        <a:lnSpc>
                          <a:spcPct val="115000"/>
                        </a:lnSpc>
                        <a:spcBef>
                          <a:spcPts val="0"/>
                        </a:spcBef>
                        <a:spcAft>
                          <a:spcPts val="0"/>
                        </a:spcAft>
                      </a:pPr>
                      <a:r>
                        <a:rPr lang="ro-RO" sz="1600">
                          <a:solidFill>
                            <a:schemeClr val="bg1"/>
                          </a:solidFill>
                          <a:effectLst>
                            <a:outerShdw blurRad="38100" dist="38100" dir="2700000" algn="tl">
                              <a:srgbClr val="000000">
                                <a:alpha val="43137"/>
                              </a:srgbClr>
                            </a:outerShdw>
                          </a:effectLst>
                          <a:latin typeface="Arial Narrow" panose="020B0606020202030204" pitchFamily="34" charset="0"/>
                        </a:rPr>
                        <a:t>FR</a:t>
                      </a:r>
                      <a:endParaRPr lang="en-US" sz="160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a:txBody>
                    <a:bodyPr/>
                    <a:lstStyle/>
                    <a:p>
                      <a:pPr marL="0" marR="0" algn="ctr">
                        <a:lnSpc>
                          <a:spcPct val="115000"/>
                        </a:lnSpc>
                        <a:spcBef>
                          <a:spcPts val="0"/>
                        </a:spcBef>
                        <a:spcAft>
                          <a:spcPts val="0"/>
                        </a:spcAft>
                      </a:pPr>
                      <a:r>
                        <a:rPr lang="ro-RO" sz="1600">
                          <a:solidFill>
                            <a:schemeClr val="bg1"/>
                          </a:solidFill>
                          <a:effectLst>
                            <a:outerShdw blurRad="38100" dist="38100" dir="2700000" algn="tl">
                              <a:srgbClr val="000000">
                                <a:alpha val="43137"/>
                              </a:srgbClr>
                            </a:outerShdw>
                          </a:effectLst>
                          <a:latin typeface="Arial Narrow" panose="020B0606020202030204" pitchFamily="34" charset="0"/>
                        </a:rPr>
                        <a:t>75</a:t>
                      </a:r>
                      <a:endParaRPr lang="en-US" sz="160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57 </a:t>
                      </a:r>
                    </a:p>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(76%)</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18 </a:t>
                      </a:r>
                    </a:p>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(24%)</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0 </a:t>
                      </a:r>
                    </a:p>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(0%)</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a:solidFill>
                            <a:schemeClr val="bg1"/>
                          </a:solidFill>
                          <a:effectLst>
                            <a:outerShdw blurRad="38100" dist="38100" dir="2700000" algn="tl">
                              <a:srgbClr val="000000">
                                <a:alpha val="43137"/>
                              </a:srgbClr>
                            </a:outerShdw>
                          </a:effectLst>
                          <a:latin typeface="Arial Narrow" panose="020B0606020202030204" pitchFamily="34" charset="0"/>
                        </a:rPr>
                        <a:t>36 (63,16%)</a:t>
                      </a:r>
                      <a:endParaRPr lang="en-US" sz="160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a:solidFill>
                            <a:schemeClr val="bg1"/>
                          </a:solidFill>
                          <a:effectLst>
                            <a:outerShdw blurRad="38100" dist="38100" dir="2700000" algn="tl">
                              <a:srgbClr val="000000">
                                <a:alpha val="43137"/>
                              </a:srgbClr>
                            </a:outerShdw>
                          </a:effectLst>
                          <a:latin typeface="Arial Narrow" panose="020B0606020202030204" pitchFamily="34" charset="0"/>
                        </a:rPr>
                        <a:t>24 (66,67%)</a:t>
                      </a:r>
                      <a:endParaRPr lang="en-US" sz="160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a:solidFill>
                            <a:schemeClr val="bg1"/>
                          </a:solidFill>
                          <a:effectLst>
                            <a:outerShdw blurRad="38100" dist="38100" dir="2700000" algn="tl">
                              <a:srgbClr val="000000">
                                <a:alpha val="43137"/>
                              </a:srgbClr>
                            </a:outerShdw>
                          </a:effectLst>
                          <a:latin typeface="Arial Narrow" panose="020B0606020202030204" pitchFamily="34" charset="0"/>
                        </a:rPr>
                        <a:t>12 (33,33%)</a:t>
                      </a:r>
                      <a:endParaRPr lang="en-US" sz="160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21 </a:t>
                      </a:r>
                    </a:p>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(36,84%)</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11 </a:t>
                      </a:r>
                    </a:p>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(52,38%)</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7</a:t>
                      </a:r>
                    </a:p>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 (33,33%)</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2</a:t>
                      </a:r>
                    </a:p>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 (9,52%)</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1</a:t>
                      </a:r>
                    </a:p>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 (4,76%)</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0 (0%)</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05"/>
                  </a:ext>
                </a:extLst>
              </a:tr>
              <a:tr h="849667">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TOTAL</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800" b="1" dirty="0">
                          <a:solidFill>
                            <a:schemeClr val="bg1"/>
                          </a:solidFill>
                          <a:effectLst>
                            <a:outerShdw blurRad="38100" dist="38100" dir="2700000" algn="tl">
                              <a:srgbClr val="000000">
                                <a:alpha val="43137"/>
                              </a:srgbClr>
                            </a:outerShdw>
                          </a:effectLst>
                          <a:latin typeface="Arial Narrow" panose="020B0606020202030204" pitchFamily="34" charset="0"/>
                        </a:rPr>
                        <a:t>2705</a:t>
                      </a:r>
                      <a:endParaRPr lang="en-US" sz="18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a:solidFill>
                            <a:schemeClr val="bg1"/>
                          </a:solidFill>
                          <a:effectLst>
                            <a:outerShdw blurRad="38100" dist="38100" dir="2700000" algn="tl">
                              <a:srgbClr val="000000">
                                <a:alpha val="43137"/>
                              </a:srgbClr>
                            </a:outerShdw>
                          </a:effectLst>
                          <a:latin typeface="Arial Narrow" panose="020B0606020202030204" pitchFamily="34" charset="0"/>
                        </a:rPr>
                        <a:t>2557 (94,53%)</a:t>
                      </a:r>
                      <a:endParaRPr lang="en-US" sz="160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a:solidFill>
                            <a:schemeClr val="bg1"/>
                          </a:solidFill>
                          <a:effectLst>
                            <a:outerShdw blurRad="38100" dist="38100" dir="2700000" algn="tl">
                              <a:srgbClr val="000000">
                                <a:alpha val="43137"/>
                              </a:srgbClr>
                            </a:outerShdw>
                          </a:effectLst>
                          <a:latin typeface="Arial Narrow" panose="020B0606020202030204" pitchFamily="34" charset="0"/>
                        </a:rPr>
                        <a:t>148 (5,47%)</a:t>
                      </a:r>
                      <a:endParaRPr lang="en-US" sz="160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a:solidFill>
                            <a:schemeClr val="bg1"/>
                          </a:solidFill>
                          <a:effectLst>
                            <a:outerShdw blurRad="38100" dist="38100" dir="2700000" algn="tl">
                              <a:srgbClr val="000000">
                                <a:alpha val="43137"/>
                              </a:srgbClr>
                            </a:outerShdw>
                          </a:effectLst>
                          <a:latin typeface="Arial Narrow" panose="020B0606020202030204" pitchFamily="34" charset="0"/>
                        </a:rPr>
                        <a:t>4 (0,16%)</a:t>
                      </a:r>
                      <a:endParaRPr lang="en-US" sz="160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a:solidFill>
                            <a:schemeClr val="bg1"/>
                          </a:solidFill>
                          <a:effectLst>
                            <a:outerShdw blurRad="38100" dist="38100" dir="2700000" algn="tl">
                              <a:srgbClr val="000000">
                                <a:alpha val="43137"/>
                              </a:srgbClr>
                            </a:outerShdw>
                          </a:effectLst>
                          <a:latin typeface="Arial Narrow" panose="020B0606020202030204" pitchFamily="34" charset="0"/>
                        </a:rPr>
                        <a:t>666 (26,05%)</a:t>
                      </a:r>
                      <a:endParaRPr lang="en-US" sz="160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a:solidFill>
                            <a:schemeClr val="bg1"/>
                          </a:solidFill>
                          <a:effectLst>
                            <a:outerShdw blurRad="38100" dist="38100" dir="2700000" algn="tl">
                              <a:srgbClr val="000000">
                                <a:alpha val="43137"/>
                              </a:srgbClr>
                            </a:outerShdw>
                          </a:effectLst>
                          <a:latin typeface="Arial Narrow" panose="020B0606020202030204" pitchFamily="34" charset="0"/>
                        </a:rPr>
                        <a:t>520 (78,08%)</a:t>
                      </a:r>
                      <a:endParaRPr lang="en-US" sz="160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a:solidFill>
                            <a:schemeClr val="bg1"/>
                          </a:solidFill>
                          <a:effectLst>
                            <a:outerShdw blurRad="38100" dist="38100" dir="2700000" algn="tl">
                              <a:srgbClr val="000000">
                                <a:alpha val="43137"/>
                              </a:srgbClr>
                            </a:outerShdw>
                          </a:effectLst>
                          <a:latin typeface="Arial Narrow" panose="020B0606020202030204" pitchFamily="34" charset="0"/>
                        </a:rPr>
                        <a:t>146 (21,92%)</a:t>
                      </a:r>
                      <a:endParaRPr lang="en-US" sz="160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800" b="1" dirty="0">
                          <a:solidFill>
                            <a:schemeClr val="tx1"/>
                          </a:solidFill>
                          <a:effectLst>
                            <a:outerShdw blurRad="38100" dist="38100" dir="2700000" algn="tl">
                              <a:srgbClr val="000000">
                                <a:alpha val="43137"/>
                              </a:srgbClr>
                            </a:outerShdw>
                          </a:effectLst>
                          <a:latin typeface="Arial Narrow" panose="020B0606020202030204" pitchFamily="34" charset="0"/>
                        </a:rPr>
                        <a:t>1887 (73,8%)</a:t>
                      </a:r>
                      <a:endParaRPr lang="en-US" sz="1800" b="1" dirty="0">
                        <a:solidFill>
                          <a:schemeClr val="tx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FF00"/>
                    </a:solidFill>
                  </a:tcPr>
                </a:tc>
                <a:tc>
                  <a:txBody>
                    <a:bodyPr/>
                    <a:lstStyle/>
                    <a:p>
                      <a:pPr marL="0" marR="0" algn="ctr">
                        <a:lnSpc>
                          <a:spcPct val="115000"/>
                        </a:lnSpc>
                        <a:spcBef>
                          <a:spcPts val="0"/>
                        </a:spcBef>
                        <a:spcAft>
                          <a:spcPts val="0"/>
                        </a:spcAft>
                      </a:pPr>
                      <a:r>
                        <a:rPr lang="ro-RO" sz="1600">
                          <a:solidFill>
                            <a:schemeClr val="bg1"/>
                          </a:solidFill>
                          <a:effectLst>
                            <a:outerShdw blurRad="38100" dist="38100" dir="2700000" algn="tl">
                              <a:srgbClr val="000000">
                                <a:alpha val="43137"/>
                              </a:srgbClr>
                            </a:outerShdw>
                          </a:effectLst>
                          <a:latin typeface="Arial Narrow" panose="020B0606020202030204" pitchFamily="34" charset="0"/>
                        </a:rPr>
                        <a:t>403 (21,36%)</a:t>
                      </a:r>
                      <a:endParaRPr lang="en-US" sz="160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a:solidFill>
                            <a:schemeClr val="bg1"/>
                          </a:solidFill>
                          <a:effectLst>
                            <a:outerShdw blurRad="38100" dist="38100" dir="2700000" algn="tl">
                              <a:srgbClr val="000000">
                                <a:alpha val="43137"/>
                              </a:srgbClr>
                            </a:outerShdw>
                          </a:effectLst>
                          <a:latin typeface="Arial Narrow" panose="020B0606020202030204" pitchFamily="34" charset="0"/>
                        </a:rPr>
                        <a:t>376 (19,93%)</a:t>
                      </a:r>
                      <a:endParaRPr lang="en-US" sz="160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a:solidFill>
                            <a:schemeClr val="bg1"/>
                          </a:solidFill>
                          <a:effectLst>
                            <a:outerShdw blurRad="38100" dist="38100" dir="2700000" algn="tl">
                              <a:srgbClr val="000000">
                                <a:alpha val="43137"/>
                              </a:srgbClr>
                            </a:outerShdw>
                          </a:effectLst>
                          <a:latin typeface="Arial Narrow" panose="020B0606020202030204" pitchFamily="34" charset="0"/>
                        </a:rPr>
                        <a:t>569 (30,15%)</a:t>
                      </a:r>
                      <a:endParaRPr lang="en-US" sz="160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532 (28,19%)</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7 (0,37%)</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506752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a:bodyPr>
          <a:lstStyle/>
          <a:p>
            <a:endPar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7999"/>
          </a:xfrm>
          <a:prstGeom prst="rect">
            <a:avLst/>
          </a:prstGeom>
        </p:spPr>
      </p:pic>
      <p:sp>
        <p:nvSpPr>
          <p:cNvPr id="8" name="Title 1"/>
          <p:cNvSpPr txBox="1">
            <a:spLocks/>
          </p:cNvSpPr>
          <p:nvPr/>
        </p:nvSpPr>
        <p:spPr>
          <a:xfrm>
            <a:off x="0" y="0"/>
            <a:ext cx="12192000" cy="101599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o-RO" sz="2800" b="1" dirty="0">
                <a:solidFill>
                  <a:schemeClr val="bg1"/>
                </a:solidFill>
                <a:effectLst>
                  <a:outerShdw blurRad="38100" dist="38100" dir="2700000" algn="tl">
                    <a:srgbClr val="000000">
                      <a:alpha val="43137"/>
                    </a:srgbClr>
                  </a:outerShdw>
                </a:effectLst>
                <a:latin typeface="Arial Narrow" panose="020B0606020202030204" pitchFamily="34" charset="0"/>
              </a:rPr>
              <a:t>STATISTICA REZULTATELOR FINALE, PE DISCIPLINE DE EXAMEN, BACALAUREAT 2020, SESIUNEA SESIUNEA IUNIE-IULIE</a:t>
            </a:r>
            <a:endParaRPr lang="en-GB" sz="2800" b="1"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3736049910"/>
              </p:ext>
            </p:extLst>
          </p:nvPr>
        </p:nvGraphicFramePr>
        <p:xfrm>
          <a:off x="571500" y="1154282"/>
          <a:ext cx="10833101" cy="5322720"/>
        </p:xfrm>
        <a:graphic>
          <a:graphicData uri="http://schemas.openxmlformats.org/drawingml/2006/table">
            <a:tbl>
              <a:tblPr firstRow="1" firstCol="1" bandRow="1">
                <a:tableStyleId>{5C22544A-7EE6-4342-B048-85BDC9FD1C3A}</a:tableStyleId>
              </a:tblPr>
              <a:tblGrid>
                <a:gridCol w="3631083">
                  <a:extLst>
                    <a:ext uri="{9D8B030D-6E8A-4147-A177-3AD203B41FA5}">
                      <a16:colId xmlns:a16="http://schemas.microsoft.com/office/drawing/2014/main" val="20000"/>
                    </a:ext>
                  </a:extLst>
                </a:gridCol>
                <a:gridCol w="2847567">
                  <a:extLst>
                    <a:ext uri="{9D8B030D-6E8A-4147-A177-3AD203B41FA5}">
                      <a16:colId xmlns:a16="http://schemas.microsoft.com/office/drawing/2014/main" val="20001"/>
                    </a:ext>
                  </a:extLst>
                </a:gridCol>
                <a:gridCol w="4354451">
                  <a:extLst>
                    <a:ext uri="{9D8B030D-6E8A-4147-A177-3AD203B41FA5}">
                      <a16:colId xmlns:a16="http://schemas.microsoft.com/office/drawing/2014/main" val="20002"/>
                    </a:ext>
                  </a:extLst>
                </a:gridCol>
              </a:tblGrid>
              <a:tr h="354848">
                <a:tc>
                  <a:txBody>
                    <a:bodyPr/>
                    <a:lstStyle/>
                    <a:p>
                      <a:pPr marL="0" marR="0" algn="ctr">
                        <a:lnSpc>
                          <a:spcPct val="115000"/>
                        </a:lnSpc>
                        <a:spcBef>
                          <a:spcPts val="0"/>
                        </a:spcBef>
                        <a:spcAft>
                          <a:spcPts val="0"/>
                        </a:spcAft>
                      </a:pPr>
                      <a:r>
                        <a:rPr lang="ro-RO" sz="2000" b="1" dirty="0">
                          <a:solidFill>
                            <a:schemeClr val="bg1"/>
                          </a:solidFill>
                          <a:effectLst>
                            <a:outerShdw blurRad="38100" dist="38100" dir="2700000" algn="tl">
                              <a:srgbClr val="000000">
                                <a:alpha val="43137"/>
                              </a:srgbClr>
                            </a:outerShdw>
                          </a:effectLst>
                          <a:latin typeface="Arial Narrow" panose="020B0606020202030204" pitchFamily="34" charset="0"/>
                        </a:rPr>
                        <a:t>Proba de examen / disciplina</a:t>
                      </a:r>
                      <a:endParaRPr lang="en-US" sz="20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000" b="1" dirty="0">
                          <a:solidFill>
                            <a:schemeClr val="bg1"/>
                          </a:solidFill>
                          <a:effectLst>
                            <a:outerShdw blurRad="38100" dist="38100" dir="2700000" algn="tl">
                              <a:srgbClr val="000000">
                                <a:alpha val="43137"/>
                              </a:srgbClr>
                            </a:outerShdw>
                          </a:effectLst>
                          <a:latin typeface="Arial Narrow" panose="020B0606020202030204" pitchFamily="34" charset="0"/>
                        </a:rPr>
                        <a:t>Candidati </a:t>
                      </a:r>
                      <a:endParaRPr lang="en-US" sz="20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000" b="1">
                          <a:solidFill>
                            <a:schemeClr val="bg1"/>
                          </a:solidFill>
                          <a:effectLst>
                            <a:outerShdw blurRad="38100" dist="38100" dir="2700000" algn="tl">
                              <a:srgbClr val="000000">
                                <a:alpha val="43137"/>
                              </a:srgbClr>
                            </a:outerShdw>
                          </a:effectLst>
                          <a:latin typeface="Arial Narrow" panose="020B0606020202030204" pitchFamily="34" charset="0"/>
                        </a:rPr>
                        <a:t>Procent de promovabilitate</a:t>
                      </a:r>
                      <a:endParaRPr lang="en-US" sz="20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00"/>
                  </a:ext>
                </a:extLst>
              </a:tr>
              <a:tr h="354848">
                <a:tc>
                  <a:txBody>
                    <a:bodyPr/>
                    <a:lstStyle/>
                    <a:p>
                      <a:pPr marL="0" marR="0">
                        <a:lnSpc>
                          <a:spcPct val="115000"/>
                        </a:lnSpc>
                        <a:spcBef>
                          <a:spcPts val="0"/>
                        </a:spcBef>
                        <a:spcAft>
                          <a:spcPts val="0"/>
                        </a:spcAft>
                      </a:pPr>
                      <a:r>
                        <a:rPr lang="ro-RO" sz="2000" b="1" dirty="0">
                          <a:solidFill>
                            <a:schemeClr val="bg1"/>
                          </a:solidFill>
                          <a:effectLst>
                            <a:outerShdw blurRad="38100" dist="38100" dir="2700000" algn="tl">
                              <a:srgbClr val="000000">
                                <a:alpha val="43137"/>
                              </a:srgbClr>
                            </a:outerShdw>
                          </a:effectLst>
                          <a:latin typeface="Arial Narrow" panose="020B0606020202030204" pitchFamily="34" charset="0"/>
                        </a:rPr>
                        <a:t>Ea) Limba și literatura română</a:t>
                      </a:r>
                      <a:endParaRPr lang="en-US" sz="20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000" b="1" dirty="0">
                          <a:solidFill>
                            <a:schemeClr val="bg1"/>
                          </a:solidFill>
                          <a:effectLst>
                            <a:outerShdw blurRad="38100" dist="38100" dir="2700000" algn="tl">
                              <a:srgbClr val="000000">
                                <a:alpha val="43137"/>
                              </a:srgbClr>
                            </a:outerShdw>
                          </a:effectLst>
                          <a:latin typeface="Arial Narrow" panose="020B0606020202030204" pitchFamily="34" charset="0"/>
                        </a:rPr>
                        <a:t>2661</a:t>
                      </a:r>
                      <a:endParaRPr lang="en-US" sz="20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000" b="1">
                          <a:solidFill>
                            <a:schemeClr val="bg1"/>
                          </a:solidFill>
                          <a:effectLst>
                            <a:outerShdw blurRad="38100" dist="38100" dir="2700000" algn="tl">
                              <a:srgbClr val="000000">
                                <a:alpha val="43137"/>
                              </a:srgbClr>
                            </a:outerShdw>
                          </a:effectLst>
                          <a:latin typeface="Arial Narrow" panose="020B0606020202030204" pitchFamily="34" charset="0"/>
                        </a:rPr>
                        <a:t>95,34%</a:t>
                      </a:r>
                      <a:endParaRPr lang="en-US" sz="20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01"/>
                  </a:ext>
                </a:extLst>
              </a:tr>
              <a:tr h="354848">
                <a:tc>
                  <a:txBody>
                    <a:bodyPr/>
                    <a:lstStyle/>
                    <a:p>
                      <a:pPr marL="0" marR="0">
                        <a:lnSpc>
                          <a:spcPct val="115000"/>
                        </a:lnSpc>
                        <a:spcBef>
                          <a:spcPts val="0"/>
                        </a:spcBef>
                        <a:spcAft>
                          <a:spcPts val="0"/>
                        </a:spcAft>
                      </a:pPr>
                      <a:r>
                        <a:rPr lang="ro-RO" sz="2000" b="1" dirty="0">
                          <a:solidFill>
                            <a:schemeClr val="bg1"/>
                          </a:solidFill>
                          <a:effectLst>
                            <a:outerShdw blurRad="38100" dist="38100" dir="2700000" algn="tl">
                              <a:srgbClr val="000000">
                                <a:alpha val="43137"/>
                              </a:srgbClr>
                            </a:outerShdw>
                          </a:effectLst>
                          <a:latin typeface="Arial Narrow" panose="020B0606020202030204" pitchFamily="34" charset="0"/>
                        </a:rPr>
                        <a:t>Eb) Limba germană maternă</a:t>
                      </a:r>
                      <a:endParaRPr lang="en-US" sz="20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000" b="1" dirty="0">
                          <a:solidFill>
                            <a:schemeClr val="bg1"/>
                          </a:solidFill>
                          <a:effectLst>
                            <a:outerShdw blurRad="38100" dist="38100" dir="2700000" algn="tl">
                              <a:srgbClr val="000000">
                                <a:alpha val="43137"/>
                              </a:srgbClr>
                            </a:outerShdw>
                          </a:effectLst>
                          <a:latin typeface="Arial Narrow" panose="020B0606020202030204" pitchFamily="34" charset="0"/>
                        </a:rPr>
                        <a:t>262</a:t>
                      </a:r>
                      <a:endParaRPr lang="en-US" sz="20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000" b="1">
                          <a:solidFill>
                            <a:schemeClr val="bg1"/>
                          </a:solidFill>
                          <a:effectLst>
                            <a:outerShdw blurRad="38100" dist="38100" dir="2700000" algn="tl">
                              <a:srgbClr val="000000">
                                <a:alpha val="43137"/>
                              </a:srgbClr>
                            </a:outerShdw>
                          </a:effectLst>
                          <a:latin typeface="Arial Narrow" panose="020B0606020202030204" pitchFamily="34" charset="0"/>
                        </a:rPr>
                        <a:t>99,62%</a:t>
                      </a:r>
                      <a:endParaRPr lang="en-US" sz="20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02"/>
                  </a:ext>
                </a:extLst>
              </a:tr>
              <a:tr h="354848">
                <a:tc>
                  <a:txBody>
                    <a:bodyPr/>
                    <a:lstStyle/>
                    <a:p>
                      <a:pPr marL="0" marR="0">
                        <a:lnSpc>
                          <a:spcPct val="115000"/>
                        </a:lnSpc>
                        <a:spcBef>
                          <a:spcPts val="0"/>
                        </a:spcBef>
                        <a:spcAft>
                          <a:spcPts val="0"/>
                        </a:spcAft>
                      </a:pPr>
                      <a:r>
                        <a:rPr lang="ro-RO" sz="2000" b="1" dirty="0">
                          <a:solidFill>
                            <a:schemeClr val="bg1"/>
                          </a:solidFill>
                          <a:effectLst>
                            <a:outerShdw blurRad="38100" dist="38100" dir="2700000" algn="tl">
                              <a:srgbClr val="000000">
                                <a:alpha val="43137"/>
                              </a:srgbClr>
                            </a:outerShdw>
                          </a:effectLst>
                          <a:latin typeface="Arial Narrow" panose="020B0606020202030204" pitchFamily="34" charset="0"/>
                        </a:rPr>
                        <a:t>Eb) Limba maghiară maternă</a:t>
                      </a:r>
                      <a:endParaRPr lang="en-US" sz="20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000" b="1" dirty="0">
                          <a:solidFill>
                            <a:schemeClr val="bg1"/>
                          </a:solidFill>
                          <a:effectLst>
                            <a:outerShdw blurRad="38100" dist="38100" dir="2700000" algn="tl">
                              <a:srgbClr val="000000">
                                <a:alpha val="43137"/>
                              </a:srgbClr>
                            </a:outerShdw>
                          </a:effectLst>
                          <a:latin typeface="Arial Narrow" panose="020B0606020202030204" pitchFamily="34" charset="0"/>
                        </a:rPr>
                        <a:t>9</a:t>
                      </a:r>
                      <a:endParaRPr lang="en-US" sz="20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000" b="1" dirty="0">
                          <a:solidFill>
                            <a:schemeClr val="bg1"/>
                          </a:solidFill>
                          <a:effectLst>
                            <a:outerShdw blurRad="38100" dist="38100" dir="2700000" algn="tl">
                              <a:srgbClr val="000000">
                                <a:alpha val="43137"/>
                              </a:srgbClr>
                            </a:outerShdw>
                          </a:effectLst>
                          <a:latin typeface="Arial Narrow" panose="020B0606020202030204" pitchFamily="34" charset="0"/>
                        </a:rPr>
                        <a:t>100%</a:t>
                      </a:r>
                      <a:endParaRPr lang="en-US" sz="20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03"/>
                  </a:ext>
                </a:extLst>
              </a:tr>
              <a:tr h="354848">
                <a:tc>
                  <a:txBody>
                    <a:bodyPr/>
                    <a:lstStyle/>
                    <a:p>
                      <a:pPr marL="0" marR="0">
                        <a:lnSpc>
                          <a:spcPct val="115000"/>
                        </a:lnSpc>
                        <a:spcBef>
                          <a:spcPts val="0"/>
                        </a:spcBef>
                        <a:spcAft>
                          <a:spcPts val="0"/>
                        </a:spcAft>
                      </a:pPr>
                      <a:r>
                        <a:rPr lang="ro-RO" sz="2000" b="1" dirty="0">
                          <a:solidFill>
                            <a:schemeClr val="bg1"/>
                          </a:solidFill>
                          <a:effectLst>
                            <a:outerShdw blurRad="38100" dist="38100" dir="2700000" algn="tl">
                              <a:srgbClr val="000000">
                                <a:alpha val="43137"/>
                              </a:srgbClr>
                            </a:outerShdw>
                          </a:effectLst>
                          <a:latin typeface="Arial Narrow" panose="020B0606020202030204" pitchFamily="34" charset="0"/>
                        </a:rPr>
                        <a:t>Ec) Istorie</a:t>
                      </a:r>
                      <a:endParaRPr lang="en-US" sz="20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000" b="1">
                          <a:solidFill>
                            <a:schemeClr val="bg1"/>
                          </a:solidFill>
                          <a:effectLst>
                            <a:outerShdw blurRad="38100" dist="38100" dir="2700000" algn="tl">
                              <a:srgbClr val="000000">
                                <a:alpha val="43137"/>
                              </a:srgbClr>
                            </a:outerShdw>
                          </a:effectLst>
                          <a:latin typeface="Arial Narrow" panose="020B0606020202030204" pitchFamily="34" charset="0"/>
                        </a:rPr>
                        <a:t>746</a:t>
                      </a:r>
                      <a:endParaRPr lang="en-US" sz="20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000" b="1" dirty="0">
                          <a:solidFill>
                            <a:schemeClr val="bg1"/>
                          </a:solidFill>
                          <a:effectLst>
                            <a:outerShdw blurRad="38100" dist="38100" dir="2700000" algn="tl">
                              <a:srgbClr val="000000">
                                <a:alpha val="43137"/>
                              </a:srgbClr>
                            </a:outerShdw>
                          </a:effectLst>
                          <a:latin typeface="Arial Narrow" panose="020B0606020202030204" pitchFamily="34" charset="0"/>
                        </a:rPr>
                        <a:t>94,37%</a:t>
                      </a:r>
                      <a:endParaRPr lang="en-US" sz="20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04"/>
                  </a:ext>
                </a:extLst>
              </a:tr>
              <a:tr h="354848">
                <a:tc>
                  <a:txBody>
                    <a:bodyPr/>
                    <a:lstStyle/>
                    <a:p>
                      <a:pPr marL="0" marR="0">
                        <a:lnSpc>
                          <a:spcPct val="115000"/>
                        </a:lnSpc>
                        <a:spcBef>
                          <a:spcPts val="0"/>
                        </a:spcBef>
                        <a:spcAft>
                          <a:spcPts val="0"/>
                        </a:spcAft>
                      </a:pPr>
                      <a:r>
                        <a:rPr lang="ro-RO" sz="2000" b="1">
                          <a:solidFill>
                            <a:schemeClr val="bg1"/>
                          </a:solidFill>
                          <a:effectLst>
                            <a:outerShdw blurRad="38100" dist="38100" dir="2700000" algn="tl">
                              <a:srgbClr val="000000">
                                <a:alpha val="43137"/>
                              </a:srgbClr>
                            </a:outerShdw>
                          </a:effectLst>
                          <a:latin typeface="Arial Narrow" panose="020B0606020202030204" pitchFamily="34" charset="0"/>
                        </a:rPr>
                        <a:t>Ec) Matematică</a:t>
                      </a:r>
                      <a:endParaRPr lang="en-US" sz="20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000" b="1" dirty="0">
                          <a:solidFill>
                            <a:schemeClr val="bg1"/>
                          </a:solidFill>
                          <a:effectLst>
                            <a:outerShdw blurRad="38100" dist="38100" dir="2700000" algn="tl">
                              <a:srgbClr val="000000">
                                <a:alpha val="43137"/>
                              </a:srgbClr>
                            </a:outerShdw>
                          </a:effectLst>
                          <a:latin typeface="Arial Narrow" panose="020B0606020202030204" pitchFamily="34" charset="0"/>
                        </a:rPr>
                        <a:t>1860</a:t>
                      </a:r>
                      <a:endParaRPr lang="en-US" sz="20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000" b="1" dirty="0">
                          <a:solidFill>
                            <a:schemeClr val="bg1"/>
                          </a:solidFill>
                          <a:effectLst>
                            <a:outerShdw blurRad="38100" dist="38100" dir="2700000" algn="tl">
                              <a:srgbClr val="000000">
                                <a:alpha val="43137"/>
                              </a:srgbClr>
                            </a:outerShdw>
                          </a:effectLst>
                          <a:latin typeface="Arial Narrow" panose="020B0606020202030204" pitchFamily="34" charset="0"/>
                        </a:rPr>
                        <a:t>79,46%</a:t>
                      </a:r>
                      <a:endParaRPr lang="en-US" sz="20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05"/>
                  </a:ext>
                </a:extLst>
              </a:tr>
              <a:tr h="354848">
                <a:tc>
                  <a:txBody>
                    <a:bodyPr/>
                    <a:lstStyle/>
                    <a:p>
                      <a:pPr marL="0" marR="0">
                        <a:lnSpc>
                          <a:spcPct val="115000"/>
                        </a:lnSpc>
                        <a:spcBef>
                          <a:spcPts val="0"/>
                        </a:spcBef>
                        <a:spcAft>
                          <a:spcPts val="0"/>
                        </a:spcAft>
                      </a:pPr>
                      <a:r>
                        <a:rPr lang="ro-RO" sz="2000" b="1">
                          <a:solidFill>
                            <a:schemeClr val="bg1"/>
                          </a:solidFill>
                          <a:effectLst>
                            <a:outerShdw blurRad="38100" dist="38100" dir="2700000" algn="tl">
                              <a:srgbClr val="000000">
                                <a:alpha val="43137"/>
                              </a:srgbClr>
                            </a:outerShdw>
                          </a:effectLst>
                          <a:latin typeface="Arial Narrow" panose="020B0606020202030204" pitchFamily="34" charset="0"/>
                        </a:rPr>
                        <a:t>Ed) Biologie</a:t>
                      </a:r>
                      <a:endParaRPr lang="en-US" sz="20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000" b="1" dirty="0">
                          <a:solidFill>
                            <a:schemeClr val="bg1"/>
                          </a:solidFill>
                          <a:effectLst>
                            <a:outerShdw blurRad="38100" dist="38100" dir="2700000" algn="tl">
                              <a:srgbClr val="000000">
                                <a:alpha val="43137"/>
                              </a:srgbClr>
                            </a:outerShdw>
                          </a:effectLst>
                          <a:latin typeface="Arial Narrow" panose="020B0606020202030204" pitchFamily="34" charset="0"/>
                        </a:rPr>
                        <a:t>1015</a:t>
                      </a:r>
                      <a:endParaRPr lang="en-US" sz="20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000" b="1">
                          <a:solidFill>
                            <a:schemeClr val="bg1"/>
                          </a:solidFill>
                          <a:effectLst>
                            <a:outerShdw blurRad="38100" dist="38100" dir="2700000" algn="tl">
                              <a:srgbClr val="000000">
                                <a:alpha val="43137"/>
                              </a:srgbClr>
                            </a:outerShdw>
                          </a:effectLst>
                          <a:latin typeface="Arial Narrow" panose="020B0606020202030204" pitchFamily="34" charset="0"/>
                        </a:rPr>
                        <a:t>81,87%</a:t>
                      </a:r>
                      <a:endParaRPr lang="en-US" sz="20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06"/>
                  </a:ext>
                </a:extLst>
              </a:tr>
              <a:tr h="354848">
                <a:tc>
                  <a:txBody>
                    <a:bodyPr/>
                    <a:lstStyle/>
                    <a:p>
                      <a:pPr marL="0" marR="0">
                        <a:lnSpc>
                          <a:spcPct val="115000"/>
                        </a:lnSpc>
                        <a:spcBef>
                          <a:spcPts val="0"/>
                        </a:spcBef>
                        <a:spcAft>
                          <a:spcPts val="0"/>
                        </a:spcAft>
                      </a:pPr>
                      <a:r>
                        <a:rPr lang="ro-RO" sz="2000" b="1">
                          <a:solidFill>
                            <a:schemeClr val="bg1"/>
                          </a:solidFill>
                          <a:effectLst>
                            <a:outerShdw blurRad="38100" dist="38100" dir="2700000" algn="tl">
                              <a:srgbClr val="000000">
                                <a:alpha val="43137"/>
                              </a:srgbClr>
                            </a:outerShdw>
                          </a:effectLst>
                          <a:latin typeface="Arial Narrow" panose="020B0606020202030204" pitchFamily="34" charset="0"/>
                        </a:rPr>
                        <a:t>Ed) Chimie</a:t>
                      </a:r>
                      <a:endParaRPr lang="en-US" sz="20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000" b="1" dirty="0">
                          <a:solidFill>
                            <a:schemeClr val="bg1"/>
                          </a:solidFill>
                          <a:effectLst>
                            <a:outerShdw blurRad="38100" dist="38100" dir="2700000" algn="tl">
                              <a:srgbClr val="000000">
                                <a:alpha val="43137"/>
                              </a:srgbClr>
                            </a:outerShdw>
                          </a:effectLst>
                          <a:latin typeface="Arial Narrow" panose="020B0606020202030204" pitchFamily="34" charset="0"/>
                        </a:rPr>
                        <a:t>41</a:t>
                      </a:r>
                      <a:endParaRPr lang="en-US" sz="20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000" b="1" dirty="0">
                          <a:solidFill>
                            <a:schemeClr val="bg1"/>
                          </a:solidFill>
                          <a:effectLst>
                            <a:outerShdw blurRad="38100" dist="38100" dir="2700000" algn="tl">
                              <a:srgbClr val="000000">
                                <a:alpha val="43137"/>
                              </a:srgbClr>
                            </a:outerShdw>
                          </a:effectLst>
                          <a:latin typeface="Arial Narrow" panose="020B0606020202030204" pitchFamily="34" charset="0"/>
                        </a:rPr>
                        <a:t>65,85%</a:t>
                      </a:r>
                      <a:endParaRPr lang="en-US" sz="20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07"/>
                  </a:ext>
                </a:extLst>
              </a:tr>
              <a:tr h="354848">
                <a:tc>
                  <a:txBody>
                    <a:bodyPr/>
                    <a:lstStyle/>
                    <a:p>
                      <a:pPr marL="0" marR="0">
                        <a:lnSpc>
                          <a:spcPct val="115000"/>
                        </a:lnSpc>
                        <a:spcBef>
                          <a:spcPts val="0"/>
                        </a:spcBef>
                        <a:spcAft>
                          <a:spcPts val="0"/>
                        </a:spcAft>
                      </a:pPr>
                      <a:r>
                        <a:rPr lang="ro-RO" sz="2000" b="1">
                          <a:solidFill>
                            <a:schemeClr val="bg1"/>
                          </a:solidFill>
                          <a:effectLst>
                            <a:outerShdw blurRad="38100" dist="38100" dir="2700000" algn="tl">
                              <a:srgbClr val="000000">
                                <a:alpha val="43137"/>
                              </a:srgbClr>
                            </a:outerShdw>
                          </a:effectLst>
                          <a:latin typeface="Arial Narrow" panose="020B0606020202030204" pitchFamily="34" charset="0"/>
                        </a:rPr>
                        <a:t>Ed) Fizică</a:t>
                      </a:r>
                      <a:endParaRPr lang="en-US" sz="20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000" b="1" dirty="0">
                          <a:solidFill>
                            <a:schemeClr val="bg1"/>
                          </a:solidFill>
                          <a:effectLst>
                            <a:outerShdw blurRad="38100" dist="38100" dir="2700000" algn="tl">
                              <a:srgbClr val="000000">
                                <a:alpha val="43137"/>
                              </a:srgbClr>
                            </a:outerShdw>
                          </a:effectLst>
                          <a:latin typeface="Arial Narrow" panose="020B0606020202030204" pitchFamily="34" charset="0"/>
                        </a:rPr>
                        <a:t>138</a:t>
                      </a:r>
                      <a:endParaRPr lang="en-US" sz="20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000" b="1" dirty="0">
                          <a:solidFill>
                            <a:schemeClr val="bg1"/>
                          </a:solidFill>
                          <a:effectLst>
                            <a:outerShdw blurRad="38100" dist="38100" dir="2700000" algn="tl">
                              <a:srgbClr val="000000">
                                <a:alpha val="43137"/>
                              </a:srgbClr>
                            </a:outerShdw>
                          </a:effectLst>
                          <a:latin typeface="Arial Narrow" panose="020B0606020202030204" pitchFamily="34" charset="0"/>
                        </a:rPr>
                        <a:t>84,05%</a:t>
                      </a:r>
                      <a:endParaRPr lang="en-US" sz="20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08"/>
                  </a:ext>
                </a:extLst>
              </a:tr>
              <a:tr h="354848">
                <a:tc>
                  <a:txBody>
                    <a:bodyPr/>
                    <a:lstStyle/>
                    <a:p>
                      <a:pPr marL="0" marR="0">
                        <a:lnSpc>
                          <a:spcPct val="115000"/>
                        </a:lnSpc>
                        <a:spcBef>
                          <a:spcPts val="0"/>
                        </a:spcBef>
                        <a:spcAft>
                          <a:spcPts val="0"/>
                        </a:spcAft>
                      </a:pPr>
                      <a:r>
                        <a:rPr lang="ro-RO" sz="2000" b="1">
                          <a:solidFill>
                            <a:schemeClr val="bg1"/>
                          </a:solidFill>
                          <a:effectLst>
                            <a:outerShdw blurRad="38100" dist="38100" dir="2700000" algn="tl">
                              <a:srgbClr val="000000">
                                <a:alpha val="43137"/>
                              </a:srgbClr>
                            </a:outerShdw>
                          </a:effectLst>
                          <a:latin typeface="Arial Narrow" panose="020B0606020202030204" pitchFamily="34" charset="0"/>
                        </a:rPr>
                        <a:t>Ed) Geografie</a:t>
                      </a:r>
                      <a:endParaRPr lang="en-US" sz="20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000" b="1" dirty="0">
                          <a:solidFill>
                            <a:schemeClr val="bg1"/>
                          </a:solidFill>
                          <a:effectLst>
                            <a:outerShdw blurRad="38100" dist="38100" dir="2700000" algn="tl">
                              <a:srgbClr val="000000">
                                <a:alpha val="43137"/>
                              </a:srgbClr>
                            </a:outerShdw>
                          </a:effectLst>
                          <a:latin typeface="Arial Narrow" panose="020B0606020202030204" pitchFamily="34" charset="0"/>
                        </a:rPr>
                        <a:t>820</a:t>
                      </a:r>
                      <a:endParaRPr lang="en-US" sz="20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000" b="1" dirty="0">
                          <a:solidFill>
                            <a:schemeClr val="bg1"/>
                          </a:solidFill>
                          <a:effectLst>
                            <a:outerShdw blurRad="38100" dist="38100" dir="2700000" algn="tl">
                              <a:srgbClr val="000000">
                                <a:alpha val="43137"/>
                              </a:srgbClr>
                            </a:outerShdw>
                          </a:effectLst>
                          <a:latin typeface="Arial Narrow" panose="020B0606020202030204" pitchFamily="34" charset="0"/>
                        </a:rPr>
                        <a:t>91,95%</a:t>
                      </a:r>
                      <a:endParaRPr lang="en-US" sz="20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09"/>
                  </a:ext>
                </a:extLst>
              </a:tr>
              <a:tr h="354848">
                <a:tc>
                  <a:txBody>
                    <a:bodyPr/>
                    <a:lstStyle/>
                    <a:p>
                      <a:pPr marL="0" marR="0">
                        <a:lnSpc>
                          <a:spcPct val="115000"/>
                        </a:lnSpc>
                        <a:spcBef>
                          <a:spcPts val="0"/>
                        </a:spcBef>
                        <a:spcAft>
                          <a:spcPts val="0"/>
                        </a:spcAft>
                      </a:pPr>
                      <a:r>
                        <a:rPr lang="ro-RO" sz="2000" b="1">
                          <a:solidFill>
                            <a:schemeClr val="bg1"/>
                          </a:solidFill>
                          <a:effectLst>
                            <a:outerShdw blurRad="38100" dist="38100" dir="2700000" algn="tl">
                              <a:srgbClr val="000000">
                                <a:alpha val="43137"/>
                              </a:srgbClr>
                            </a:outerShdw>
                          </a:effectLst>
                          <a:latin typeface="Arial Narrow" panose="020B0606020202030204" pitchFamily="34" charset="0"/>
                        </a:rPr>
                        <a:t>Ed) Informatică</a:t>
                      </a:r>
                      <a:endParaRPr lang="en-US" sz="20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000" b="1">
                          <a:solidFill>
                            <a:schemeClr val="bg1"/>
                          </a:solidFill>
                          <a:effectLst>
                            <a:outerShdw blurRad="38100" dist="38100" dir="2700000" algn="tl">
                              <a:srgbClr val="000000">
                                <a:alpha val="43137"/>
                              </a:srgbClr>
                            </a:outerShdw>
                          </a:effectLst>
                          <a:latin typeface="Arial Narrow" panose="020B0606020202030204" pitchFamily="34" charset="0"/>
                        </a:rPr>
                        <a:t>135</a:t>
                      </a:r>
                      <a:endParaRPr lang="en-US" sz="20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000" b="1" dirty="0">
                          <a:solidFill>
                            <a:schemeClr val="bg1"/>
                          </a:solidFill>
                          <a:effectLst>
                            <a:outerShdw blurRad="38100" dist="38100" dir="2700000" algn="tl">
                              <a:srgbClr val="000000">
                                <a:alpha val="43137"/>
                              </a:srgbClr>
                            </a:outerShdw>
                          </a:effectLst>
                          <a:latin typeface="Arial Narrow" panose="020B0606020202030204" pitchFamily="34" charset="0"/>
                        </a:rPr>
                        <a:t>97,78%</a:t>
                      </a:r>
                      <a:endParaRPr lang="en-US" sz="20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10"/>
                  </a:ext>
                </a:extLst>
              </a:tr>
              <a:tr h="354848">
                <a:tc>
                  <a:txBody>
                    <a:bodyPr/>
                    <a:lstStyle/>
                    <a:p>
                      <a:pPr marL="0" marR="0">
                        <a:lnSpc>
                          <a:spcPct val="115000"/>
                        </a:lnSpc>
                        <a:spcBef>
                          <a:spcPts val="0"/>
                        </a:spcBef>
                        <a:spcAft>
                          <a:spcPts val="0"/>
                        </a:spcAft>
                      </a:pPr>
                      <a:r>
                        <a:rPr lang="ro-RO" sz="2000" b="1">
                          <a:solidFill>
                            <a:schemeClr val="bg1"/>
                          </a:solidFill>
                          <a:effectLst>
                            <a:outerShdw blurRad="38100" dist="38100" dir="2700000" algn="tl">
                              <a:srgbClr val="000000">
                                <a:alpha val="43137"/>
                              </a:srgbClr>
                            </a:outerShdw>
                          </a:effectLst>
                          <a:latin typeface="Arial Narrow" panose="020B0606020202030204" pitchFamily="34" charset="0"/>
                        </a:rPr>
                        <a:t>Ed) Economie</a:t>
                      </a:r>
                      <a:endParaRPr lang="en-US" sz="20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000" b="1">
                          <a:solidFill>
                            <a:schemeClr val="bg1"/>
                          </a:solidFill>
                          <a:effectLst>
                            <a:outerShdw blurRad="38100" dist="38100" dir="2700000" algn="tl">
                              <a:srgbClr val="000000">
                                <a:alpha val="43137"/>
                              </a:srgbClr>
                            </a:outerShdw>
                          </a:effectLst>
                          <a:latin typeface="Arial Narrow" panose="020B0606020202030204" pitchFamily="34" charset="0"/>
                        </a:rPr>
                        <a:t>10</a:t>
                      </a:r>
                      <a:endParaRPr lang="en-US" sz="20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000" b="1" dirty="0">
                          <a:solidFill>
                            <a:schemeClr val="bg1"/>
                          </a:solidFill>
                          <a:effectLst>
                            <a:outerShdw blurRad="38100" dist="38100" dir="2700000" algn="tl">
                              <a:srgbClr val="000000">
                                <a:alpha val="43137"/>
                              </a:srgbClr>
                            </a:outerShdw>
                          </a:effectLst>
                          <a:latin typeface="Arial Narrow" panose="020B0606020202030204" pitchFamily="34" charset="0"/>
                        </a:rPr>
                        <a:t>90%</a:t>
                      </a:r>
                      <a:endParaRPr lang="en-US" sz="20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11"/>
                  </a:ext>
                </a:extLst>
              </a:tr>
              <a:tr h="354848">
                <a:tc>
                  <a:txBody>
                    <a:bodyPr/>
                    <a:lstStyle/>
                    <a:p>
                      <a:pPr marL="0" marR="0">
                        <a:lnSpc>
                          <a:spcPct val="115000"/>
                        </a:lnSpc>
                        <a:spcBef>
                          <a:spcPts val="0"/>
                        </a:spcBef>
                        <a:spcAft>
                          <a:spcPts val="0"/>
                        </a:spcAft>
                      </a:pPr>
                      <a:r>
                        <a:rPr lang="ro-RO" sz="2000" b="1">
                          <a:solidFill>
                            <a:schemeClr val="bg1"/>
                          </a:solidFill>
                          <a:effectLst>
                            <a:outerShdw blurRad="38100" dist="38100" dir="2700000" algn="tl">
                              <a:srgbClr val="000000">
                                <a:alpha val="43137"/>
                              </a:srgbClr>
                            </a:outerShdw>
                          </a:effectLst>
                          <a:latin typeface="Arial Narrow" panose="020B0606020202030204" pitchFamily="34" charset="0"/>
                        </a:rPr>
                        <a:t>Ed) Logică și argumentare</a:t>
                      </a:r>
                      <a:endParaRPr lang="en-US" sz="20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000" b="1">
                          <a:solidFill>
                            <a:schemeClr val="bg1"/>
                          </a:solidFill>
                          <a:effectLst>
                            <a:outerShdw blurRad="38100" dist="38100" dir="2700000" algn="tl">
                              <a:srgbClr val="000000">
                                <a:alpha val="43137"/>
                              </a:srgbClr>
                            </a:outerShdw>
                          </a:effectLst>
                          <a:latin typeface="Arial Narrow" panose="020B0606020202030204" pitchFamily="34" charset="0"/>
                        </a:rPr>
                        <a:t>385</a:t>
                      </a:r>
                      <a:endParaRPr lang="en-US" sz="20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000" b="1" dirty="0">
                          <a:solidFill>
                            <a:schemeClr val="bg1"/>
                          </a:solidFill>
                          <a:effectLst>
                            <a:outerShdw blurRad="38100" dist="38100" dir="2700000" algn="tl">
                              <a:srgbClr val="000000">
                                <a:alpha val="43137"/>
                              </a:srgbClr>
                            </a:outerShdw>
                          </a:effectLst>
                          <a:latin typeface="Arial Narrow" panose="020B0606020202030204" pitchFamily="34" charset="0"/>
                        </a:rPr>
                        <a:t>95,32%</a:t>
                      </a:r>
                      <a:endParaRPr lang="en-US" sz="20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12"/>
                  </a:ext>
                </a:extLst>
              </a:tr>
              <a:tr h="354848">
                <a:tc>
                  <a:txBody>
                    <a:bodyPr/>
                    <a:lstStyle/>
                    <a:p>
                      <a:pPr marL="0" marR="0">
                        <a:lnSpc>
                          <a:spcPct val="115000"/>
                        </a:lnSpc>
                        <a:spcBef>
                          <a:spcPts val="0"/>
                        </a:spcBef>
                        <a:spcAft>
                          <a:spcPts val="0"/>
                        </a:spcAft>
                      </a:pPr>
                      <a:r>
                        <a:rPr lang="ro-RO" sz="2000" b="1">
                          <a:solidFill>
                            <a:schemeClr val="bg1"/>
                          </a:solidFill>
                          <a:effectLst>
                            <a:outerShdw blurRad="38100" dist="38100" dir="2700000" algn="tl">
                              <a:srgbClr val="000000">
                                <a:alpha val="43137"/>
                              </a:srgbClr>
                            </a:outerShdw>
                          </a:effectLst>
                          <a:latin typeface="Arial Narrow" panose="020B0606020202030204" pitchFamily="34" charset="0"/>
                        </a:rPr>
                        <a:t>Ed) Filosofie</a:t>
                      </a:r>
                      <a:endParaRPr lang="en-US" sz="20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000" b="1">
                          <a:solidFill>
                            <a:schemeClr val="bg1"/>
                          </a:solidFill>
                          <a:effectLst>
                            <a:outerShdw blurRad="38100" dist="38100" dir="2700000" algn="tl">
                              <a:srgbClr val="000000">
                                <a:alpha val="43137"/>
                              </a:srgbClr>
                            </a:outerShdw>
                          </a:effectLst>
                          <a:latin typeface="Arial Narrow" panose="020B0606020202030204" pitchFamily="34" charset="0"/>
                        </a:rPr>
                        <a:t>2</a:t>
                      </a:r>
                      <a:endParaRPr lang="en-US" sz="20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000" b="1" dirty="0">
                          <a:solidFill>
                            <a:schemeClr val="bg1"/>
                          </a:solidFill>
                          <a:effectLst>
                            <a:outerShdw blurRad="38100" dist="38100" dir="2700000" algn="tl">
                              <a:srgbClr val="000000">
                                <a:alpha val="43137"/>
                              </a:srgbClr>
                            </a:outerShdw>
                          </a:effectLst>
                          <a:latin typeface="Arial Narrow" panose="020B0606020202030204" pitchFamily="34" charset="0"/>
                        </a:rPr>
                        <a:t>100%</a:t>
                      </a:r>
                      <a:endParaRPr lang="en-US" sz="20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13"/>
                  </a:ext>
                </a:extLst>
              </a:tr>
              <a:tr h="354848">
                <a:tc>
                  <a:txBody>
                    <a:bodyPr/>
                    <a:lstStyle/>
                    <a:p>
                      <a:pPr marL="0" marR="0">
                        <a:lnSpc>
                          <a:spcPct val="115000"/>
                        </a:lnSpc>
                        <a:spcBef>
                          <a:spcPts val="0"/>
                        </a:spcBef>
                        <a:spcAft>
                          <a:spcPts val="0"/>
                        </a:spcAft>
                      </a:pPr>
                      <a:r>
                        <a:rPr lang="ro-RO" sz="2000" b="1" dirty="0">
                          <a:solidFill>
                            <a:schemeClr val="bg1"/>
                          </a:solidFill>
                          <a:effectLst>
                            <a:outerShdw blurRad="38100" dist="38100" dir="2700000" algn="tl">
                              <a:srgbClr val="000000">
                                <a:alpha val="43137"/>
                              </a:srgbClr>
                            </a:outerShdw>
                          </a:effectLst>
                          <a:latin typeface="Arial Narrow" panose="020B0606020202030204" pitchFamily="34" charset="0"/>
                        </a:rPr>
                        <a:t>Ed) Sociologie</a:t>
                      </a:r>
                      <a:endParaRPr lang="en-US" sz="20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000" b="1">
                          <a:solidFill>
                            <a:schemeClr val="bg1"/>
                          </a:solidFill>
                          <a:effectLst>
                            <a:outerShdw blurRad="38100" dist="38100" dir="2700000" algn="tl">
                              <a:srgbClr val="000000">
                                <a:alpha val="43137"/>
                              </a:srgbClr>
                            </a:outerShdw>
                          </a:effectLst>
                          <a:latin typeface="Arial Narrow" panose="020B0606020202030204" pitchFamily="34" charset="0"/>
                        </a:rPr>
                        <a:t>17</a:t>
                      </a:r>
                      <a:endParaRPr lang="en-US" sz="20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000" b="1" dirty="0">
                          <a:solidFill>
                            <a:schemeClr val="bg1"/>
                          </a:solidFill>
                          <a:effectLst>
                            <a:outerShdw blurRad="38100" dist="38100" dir="2700000" algn="tl">
                              <a:srgbClr val="000000">
                                <a:alpha val="43137"/>
                              </a:srgbClr>
                            </a:outerShdw>
                          </a:effectLst>
                          <a:latin typeface="Arial Narrow" panose="020B0606020202030204" pitchFamily="34" charset="0"/>
                        </a:rPr>
                        <a:t>100%</a:t>
                      </a:r>
                      <a:endParaRPr lang="en-US" sz="20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7961712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a:bodyPr>
          <a:lstStyle/>
          <a:p>
            <a:endPar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7999"/>
          </a:xfrm>
          <a:prstGeom prst="rect">
            <a:avLst/>
          </a:prstGeom>
        </p:spPr>
      </p:pic>
      <p:sp>
        <p:nvSpPr>
          <p:cNvPr id="8" name="Title 1"/>
          <p:cNvSpPr txBox="1">
            <a:spLocks/>
          </p:cNvSpPr>
          <p:nvPr/>
        </p:nvSpPr>
        <p:spPr>
          <a:xfrm>
            <a:off x="0" y="0"/>
            <a:ext cx="12192000" cy="101599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o-RO" sz="2800" b="1" dirty="0">
                <a:solidFill>
                  <a:schemeClr val="bg1"/>
                </a:solidFill>
                <a:effectLst>
                  <a:outerShdw blurRad="38100" dist="38100" dir="2700000" algn="tl">
                    <a:srgbClr val="000000">
                      <a:alpha val="43137"/>
                    </a:srgbClr>
                  </a:outerShdw>
                </a:effectLst>
                <a:latin typeface="Arial Narrow" panose="020B0606020202030204" pitchFamily="34" charset="0"/>
              </a:rPr>
              <a:t>STATISTICA REZULTATELOR FINALE, DUPĂ CONTESTAȚII, ALE EXAMENULUI  DE BACALAUREAT 2020, DIN JUDEȚUL SIBIU, SESIUNEA AUGUST-SEPTEMBRIE</a:t>
            </a:r>
            <a:endParaRPr lang="en-GB" sz="28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
        <p:nvSpPr>
          <p:cNvPr id="4" name="Subtitle 3"/>
          <p:cNvSpPr>
            <a:spLocks noGrp="1"/>
          </p:cNvSpPr>
          <p:nvPr>
            <p:ph type="subTitle" idx="1"/>
          </p:nvPr>
        </p:nvSpPr>
        <p:spPr>
          <a:xfrm>
            <a:off x="0" y="2197099"/>
            <a:ext cx="12192000" cy="4660900"/>
          </a:xfrm>
        </p:spPr>
        <p:txBody>
          <a:bodyPr>
            <a:normAutofit/>
          </a:bodyPr>
          <a:lstStyle/>
          <a:p>
            <a:pPr>
              <a:lnSpc>
                <a:spcPct val="100000"/>
              </a:lnSpc>
            </a:pPr>
            <a:endParaRPr lang="en-US"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lnSpc>
                <a:spcPct val="100000"/>
              </a:lnSpc>
            </a:pPr>
            <a:endPar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dirty="0"/>
          </a:p>
          <a:p>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791319915"/>
              </p:ext>
            </p:extLst>
          </p:nvPr>
        </p:nvGraphicFramePr>
        <p:xfrm>
          <a:off x="114300" y="1371597"/>
          <a:ext cx="11963400" cy="5194302"/>
        </p:xfrm>
        <a:graphic>
          <a:graphicData uri="http://schemas.openxmlformats.org/drawingml/2006/table">
            <a:tbl>
              <a:tblPr firstRow="1" firstCol="1" bandRow="1">
                <a:tableStyleId>{5C22544A-7EE6-4342-B048-85BDC9FD1C3A}</a:tableStyleId>
              </a:tblPr>
              <a:tblGrid>
                <a:gridCol w="723899">
                  <a:extLst>
                    <a:ext uri="{9D8B030D-6E8A-4147-A177-3AD203B41FA5}">
                      <a16:colId xmlns:a16="http://schemas.microsoft.com/office/drawing/2014/main" val="20000"/>
                    </a:ext>
                  </a:extLst>
                </a:gridCol>
                <a:gridCol w="800100">
                  <a:extLst>
                    <a:ext uri="{9D8B030D-6E8A-4147-A177-3AD203B41FA5}">
                      <a16:colId xmlns:a16="http://schemas.microsoft.com/office/drawing/2014/main" val="20001"/>
                    </a:ext>
                  </a:extLst>
                </a:gridCol>
                <a:gridCol w="849540">
                  <a:extLst>
                    <a:ext uri="{9D8B030D-6E8A-4147-A177-3AD203B41FA5}">
                      <a16:colId xmlns:a16="http://schemas.microsoft.com/office/drawing/2014/main" val="20002"/>
                    </a:ext>
                  </a:extLst>
                </a:gridCol>
                <a:gridCol w="861365">
                  <a:extLst>
                    <a:ext uri="{9D8B030D-6E8A-4147-A177-3AD203B41FA5}">
                      <a16:colId xmlns:a16="http://schemas.microsoft.com/office/drawing/2014/main" val="20003"/>
                    </a:ext>
                  </a:extLst>
                </a:gridCol>
                <a:gridCol w="829095">
                  <a:extLst>
                    <a:ext uri="{9D8B030D-6E8A-4147-A177-3AD203B41FA5}">
                      <a16:colId xmlns:a16="http://schemas.microsoft.com/office/drawing/2014/main" val="20004"/>
                    </a:ext>
                  </a:extLst>
                </a:gridCol>
                <a:gridCol w="896027">
                  <a:extLst>
                    <a:ext uri="{9D8B030D-6E8A-4147-A177-3AD203B41FA5}">
                      <a16:colId xmlns:a16="http://schemas.microsoft.com/office/drawing/2014/main" val="20005"/>
                    </a:ext>
                  </a:extLst>
                </a:gridCol>
                <a:gridCol w="907373">
                  <a:extLst>
                    <a:ext uri="{9D8B030D-6E8A-4147-A177-3AD203B41FA5}">
                      <a16:colId xmlns:a16="http://schemas.microsoft.com/office/drawing/2014/main" val="20006"/>
                    </a:ext>
                  </a:extLst>
                </a:gridCol>
                <a:gridCol w="914400">
                  <a:extLst>
                    <a:ext uri="{9D8B030D-6E8A-4147-A177-3AD203B41FA5}">
                      <a16:colId xmlns:a16="http://schemas.microsoft.com/office/drawing/2014/main" val="20007"/>
                    </a:ext>
                  </a:extLst>
                </a:gridCol>
                <a:gridCol w="927100">
                  <a:extLst>
                    <a:ext uri="{9D8B030D-6E8A-4147-A177-3AD203B41FA5}">
                      <a16:colId xmlns:a16="http://schemas.microsoft.com/office/drawing/2014/main" val="20008"/>
                    </a:ext>
                  </a:extLst>
                </a:gridCol>
                <a:gridCol w="850900">
                  <a:extLst>
                    <a:ext uri="{9D8B030D-6E8A-4147-A177-3AD203B41FA5}">
                      <a16:colId xmlns:a16="http://schemas.microsoft.com/office/drawing/2014/main" val="20009"/>
                    </a:ext>
                  </a:extLst>
                </a:gridCol>
                <a:gridCol w="825500">
                  <a:extLst>
                    <a:ext uri="{9D8B030D-6E8A-4147-A177-3AD203B41FA5}">
                      <a16:colId xmlns:a16="http://schemas.microsoft.com/office/drawing/2014/main" val="20010"/>
                    </a:ext>
                  </a:extLst>
                </a:gridCol>
                <a:gridCol w="863600">
                  <a:extLst>
                    <a:ext uri="{9D8B030D-6E8A-4147-A177-3AD203B41FA5}">
                      <a16:colId xmlns:a16="http://schemas.microsoft.com/office/drawing/2014/main" val="20011"/>
                    </a:ext>
                  </a:extLst>
                </a:gridCol>
                <a:gridCol w="990600">
                  <a:extLst>
                    <a:ext uri="{9D8B030D-6E8A-4147-A177-3AD203B41FA5}">
                      <a16:colId xmlns:a16="http://schemas.microsoft.com/office/drawing/2014/main" val="20012"/>
                    </a:ext>
                  </a:extLst>
                </a:gridCol>
                <a:gridCol w="723901">
                  <a:extLst>
                    <a:ext uri="{9D8B030D-6E8A-4147-A177-3AD203B41FA5}">
                      <a16:colId xmlns:a16="http://schemas.microsoft.com/office/drawing/2014/main" val="20013"/>
                    </a:ext>
                  </a:extLst>
                </a:gridCol>
              </a:tblGrid>
              <a:tr h="381550">
                <a:tc rowSpan="3">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Forma de învățământ</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rowSpan="3">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Număr de candidați înscriși</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rowSpan="3">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Număr de candidați prezenți</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rowSpan="3">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Număr de candidați neprezentați</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rowSpan="3">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Număr de candidați eliminați</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rowSpan="3">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Număr de candidați respinși</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gridSpan="2">
                  <a:txBody>
                    <a:bodyPr/>
                    <a:lstStyle/>
                    <a:p>
                      <a:pPr marL="0" marR="0" algn="ctr">
                        <a:lnSpc>
                          <a:spcPct val="115000"/>
                        </a:lnSpc>
                        <a:spcBef>
                          <a:spcPts val="0"/>
                        </a:spcBef>
                        <a:spcAft>
                          <a:spcPts val="0"/>
                        </a:spcAft>
                      </a:pPr>
                      <a:r>
                        <a:rPr lang="ro-RO" sz="1600" dirty="0">
                          <a:effectLst>
                            <a:outerShdw blurRad="38100" dist="38100" dir="2700000" algn="tl">
                              <a:srgbClr val="000000">
                                <a:alpha val="43137"/>
                              </a:srgbClr>
                            </a:outerShdw>
                          </a:effectLst>
                          <a:latin typeface="Arial Narrow" panose="020B0606020202030204" pitchFamily="34" charset="0"/>
                        </a:rPr>
                        <a:t>Dintre care cu medii:</a:t>
                      </a:r>
                      <a:endParaRPr lang="en-US" sz="1600" dirty="0">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hMerge="1">
                  <a:txBody>
                    <a:bodyPr/>
                    <a:lstStyle/>
                    <a:p>
                      <a:endParaRPr lang="en-US"/>
                    </a:p>
                  </a:txBody>
                  <a:tcPr/>
                </a:tc>
                <a:tc rowSpan="3">
                  <a:txBody>
                    <a:bodyPr/>
                    <a:lstStyle/>
                    <a:p>
                      <a:pPr marL="71755" marR="71755"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Număr de candidați reușiți</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rowSpan="2" gridSpan="5">
                  <a:txBody>
                    <a:bodyPr/>
                    <a:lstStyle/>
                    <a:p>
                      <a:pPr marL="0" marR="0" algn="ctr">
                        <a:lnSpc>
                          <a:spcPct val="115000"/>
                        </a:lnSpc>
                        <a:spcBef>
                          <a:spcPts val="0"/>
                        </a:spcBef>
                        <a:spcAft>
                          <a:spcPts val="0"/>
                        </a:spcAft>
                      </a:pPr>
                      <a:r>
                        <a:rPr lang="ro-RO" sz="1600" dirty="0">
                          <a:effectLst>
                            <a:outerShdw blurRad="38100" dist="38100" dir="2700000" algn="tl">
                              <a:srgbClr val="000000">
                                <a:alpha val="43137"/>
                              </a:srgbClr>
                            </a:outerShdw>
                          </a:effectLst>
                          <a:latin typeface="Arial Narrow" panose="020B0606020202030204" pitchFamily="34" charset="0"/>
                        </a:rPr>
                        <a:t>Dintre care cu medii:</a:t>
                      </a:r>
                      <a:endParaRPr lang="en-US" sz="1600" dirty="0">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extLst>
                  <a:ext uri="{0D108BD9-81ED-4DB2-BD59-A6C34878D82A}">
                    <a16:rowId xmlns:a16="http://schemas.microsoft.com/office/drawing/2014/main" val="10000"/>
                  </a:ext>
                </a:extLst>
              </a:tr>
              <a:tr h="34561">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2">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&lt; 5</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rowSpan="2">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5 - 5.99</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vMerge="1">
                  <a:txBody>
                    <a:bodyPr/>
                    <a:lstStyle/>
                    <a:p>
                      <a:endParaRPr lang="en-US"/>
                    </a:p>
                  </a:txBody>
                  <a:tcPr/>
                </a:tc>
                <a:tc gridSpan="5"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1"/>
                  </a:ext>
                </a:extLst>
              </a:tr>
              <a:tr h="1491811">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6 - 6.99</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7 - 7.99</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8 - 8.99</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9 - 9.99</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600" dirty="0">
                          <a:solidFill>
                            <a:schemeClr val="bg1"/>
                          </a:solidFill>
                          <a:effectLst>
                            <a:outerShdw blurRad="38100" dist="38100" dir="2700000" algn="tl">
                              <a:srgbClr val="000000">
                                <a:alpha val="43137"/>
                              </a:srgbClr>
                            </a:outerShdw>
                          </a:effectLst>
                          <a:latin typeface="Arial Narrow" panose="020B0606020202030204" pitchFamily="34" charset="0"/>
                        </a:rPr>
                        <a:t>10</a:t>
                      </a:r>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02"/>
                  </a:ext>
                </a:extLst>
              </a:tr>
              <a:tr h="738131">
                <a:tc>
                  <a:txBody>
                    <a:bodyPr/>
                    <a:lstStyle/>
                    <a:p>
                      <a:pPr marL="0" marR="0" algn="ctr">
                        <a:lnSpc>
                          <a:spcPct val="115000"/>
                        </a:lnSpc>
                        <a:spcBef>
                          <a:spcPts val="0"/>
                        </a:spcBef>
                        <a:spcAft>
                          <a:spcPts val="0"/>
                        </a:spcAft>
                      </a:pPr>
                      <a:r>
                        <a:rPr lang="ro-RO" sz="1600">
                          <a:solidFill>
                            <a:schemeClr val="bg1"/>
                          </a:solidFill>
                          <a:effectLst>
                            <a:outerShdw blurRad="38100" dist="38100" dir="2700000" algn="tl">
                              <a:srgbClr val="000000">
                                <a:alpha val="43137"/>
                              </a:srgbClr>
                            </a:outerShdw>
                          </a:effectLst>
                          <a:latin typeface="Arial Narrow" panose="020B0606020202030204" pitchFamily="34" charset="0"/>
                        </a:rPr>
                        <a:t>Zi</a:t>
                      </a:r>
                      <a:endParaRPr lang="en-US" sz="160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a:txBody>
                    <a:bodyPr/>
                    <a:lstStyle/>
                    <a:p>
                      <a:pPr marL="0" marR="0" algn="ctr">
                        <a:lnSpc>
                          <a:spcPct val="115000"/>
                        </a:lnSpc>
                        <a:spcBef>
                          <a:spcPts val="0"/>
                        </a:spcBef>
                        <a:spcAft>
                          <a:spcPts val="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621</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475 (76,49%)</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146 (23,51%)</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0 (0%)</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329 (69,26%)</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258 (78,42%)</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71 (21,58%)</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146 (30,74%)</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125 (85,62%)</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17 (11,64%)</a:t>
                      </a:r>
                      <a:endParaRPr lang="en-US" sz="1600" b="1"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3 (2,05%)</a:t>
                      </a:r>
                      <a:endParaRPr lang="en-US" sz="1600" b="1"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1 (0,68%)</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0 (0%)</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03"/>
                  </a:ext>
                </a:extLst>
              </a:tr>
              <a:tr h="738131">
                <a:tc>
                  <a:txBody>
                    <a:bodyPr/>
                    <a:lstStyle/>
                    <a:p>
                      <a:pPr marL="0" marR="0" algn="ctr">
                        <a:lnSpc>
                          <a:spcPct val="115000"/>
                        </a:lnSpc>
                        <a:spcBef>
                          <a:spcPts val="0"/>
                        </a:spcBef>
                        <a:spcAft>
                          <a:spcPts val="0"/>
                        </a:spcAft>
                      </a:pPr>
                      <a:r>
                        <a:rPr lang="ro-RO" sz="1600">
                          <a:solidFill>
                            <a:schemeClr val="bg1"/>
                          </a:solidFill>
                          <a:effectLst>
                            <a:outerShdw blurRad="38100" dist="38100" dir="2700000" algn="tl">
                              <a:srgbClr val="000000">
                                <a:alpha val="43137"/>
                              </a:srgbClr>
                            </a:outerShdw>
                          </a:effectLst>
                          <a:latin typeface="Arial Narrow" panose="020B0606020202030204" pitchFamily="34" charset="0"/>
                        </a:rPr>
                        <a:t>Seral</a:t>
                      </a:r>
                      <a:endParaRPr lang="en-US" sz="160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21</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17 (80,95%)</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4 (19,05%)</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0 (0%)</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15 (88,24%)</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13 (86,67%)</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2 (13,33%)</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2 (11,76%)</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2 (100%)</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0 (0%)</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0 (0%)</a:t>
                      </a:r>
                      <a:endParaRPr lang="en-US" sz="1600" b="1"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0 (0%)</a:t>
                      </a:r>
                      <a:endParaRPr lang="en-US" sz="1600" b="1"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0 (0%)</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04"/>
                  </a:ext>
                </a:extLst>
              </a:tr>
              <a:tr h="979710">
                <a:tc>
                  <a:txBody>
                    <a:bodyPr/>
                    <a:lstStyle/>
                    <a:p>
                      <a:pPr marL="0" marR="0" algn="ctr">
                        <a:lnSpc>
                          <a:spcPct val="115000"/>
                        </a:lnSpc>
                        <a:spcBef>
                          <a:spcPts val="0"/>
                        </a:spcBef>
                        <a:spcAft>
                          <a:spcPts val="0"/>
                        </a:spcAft>
                      </a:pPr>
                      <a:r>
                        <a:rPr lang="ro-RO" sz="1600">
                          <a:solidFill>
                            <a:schemeClr val="bg1"/>
                          </a:solidFill>
                          <a:effectLst>
                            <a:outerShdw blurRad="38100" dist="38100" dir="2700000" algn="tl">
                              <a:srgbClr val="000000">
                                <a:alpha val="43137"/>
                              </a:srgbClr>
                            </a:outerShdw>
                          </a:effectLst>
                          <a:latin typeface="Arial Narrow" panose="020B0606020202030204" pitchFamily="34" charset="0"/>
                        </a:rPr>
                        <a:t>FR</a:t>
                      </a:r>
                      <a:endParaRPr lang="en-US" sz="160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60</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48 (80%)</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12 (20%)</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0 (0%)</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32 (66,67%)</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24 (75%)</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8 (25%)</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16 (33,33%)</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13 (81,25%)</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1 (6,25%)</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2 (12,5%)</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0 (0%)</a:t>
                      </a:r>
                      <a:endParaRPr lang="en-US" sz="1600" b="1"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0 (0%)</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05"/>
                  </a:ext>
                </a:extLst>
              </a:tr>
              <a:tr h="830408">
                <a:tc>
                  <a:txBody>
                    <a:bodyPr/>
                    <a:lstStyle/>
                    <a:p>
                      <a:pPr marL="0" marR="0" algn="ctr">
                        <a:lnSpc>
                          <a:spcPct val="115000"/>
                        </a:lnSpc>
                        <a:spcBef>
                          <a:spcPts val="0"/>
                        </a:spcBef>
                        <a:spcAft>
                          <a:spcPts val="0"/>
                        </a:spcAft>
                      </a:pPr>
                      <a:r>
                        <a:rPr lang="ro-RO" sz="1600">
                          <a:solidFill>
                            <a:schemeClr val="bg1"/>
                          </a:solidFill>
                          <a:effectLst>
                            <a:outerShdw blurRad="38100" dist="38100" dir="2700000" algn="tl">
                              <a:srgbClr val="000000">
                                <a:alpha val="43137"/>
                              </a:srgbClr>
                            </a:outerShdw>
                          </a:effectLst>
                          <a:latin typeface="Arial Narrow" panose="020B0606020202030204" pitchFamily="34" charset="0"/>
                        </a:rPr>
                        <a:t>TOTAL</a:t>
                      </a:r>
                      <a:endParaRPr lang="en-US" sz="160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20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702</a:t>
                      </a:r>
                      <a:endParaRPr lang="en-US" sz="2000" b="1"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540 (76,92%)</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162 (23,08%)</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0 (0%)</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376 (69,63%)</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295 (78,46%)</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81 (21,54%)</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800" b="1" dirty="0">
                          <a:solidFill>
                            <a:schemeClr val="tx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164 (30,37%)</a:t>
                      </a:r>
                      <a:endParaRPr lang="en-US" sz="1800" b="1" dirty="0">
                        <a:solidFill>
                          <a:schemeClr val="tx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FF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140 (85,37%)</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18 (10,98%)</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5 (3,05%)</a:t>
                      </a:r>
                      <a:endParaRPr lang="en-US" sz="1600" b="1">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1 (0,61%)</a:t>
                      </a:r>
                      <a:endParaRPr lang="en-US" sz="1600" b="1"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1000"/>
                        </a:spcAft>
                      </a:pPr>
                      <a:r>
                        <a:rPr lang="ro-RO" sz="16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0 (0%)</a:t>
                      </a:r>
                      <a:endParaRPr lang="en-US" sz="1600" b="1"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4047125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a:bodyPr>
          <a:lstStyle/>
          <a:p>
            <a:endPar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7999"/>
          </a:xfrm>
          <a:prstGeom prst="rect">
            <a:avLst/>
          </a:prstGeom>
        </p:spPr>
      </p:pic>
      <p:sp>
        <p:nvSpPr>
          <p:cNvPr id="8" name="Title 1"/>
          <p:cNvSpPr txBox="1">
            <a:spLocks/>
          </p:cNvSpPr>
          <p:nvPr/>
        </p:nvSpPr>
        <p:spPr>
          <a:xfrm>
            <a:off x="0" y="0"/>
            <a:ext cx="12192000" cy="101599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o-RO" sz="2800" b="1" dirty="0">
                <a:solidFill>
                  <a:schemeClr val="bg1"/>
                </a:solidFill>
                <a:effectLst>
                  <a:outerShdw blurRad="38100" dist="38100" dir="2700000" algn="tl">
                    <a:srgbClr val="000000">
                      <a:alpha val="43137"/>
                    </a:srgbClr>
                  </a:outerShdw>
                </a:effectLst>
                <a:latin typeface="Arial Narrow" panose="020B0606020202030204" pitchFamily="34" charset="0"/>
              </a:rPr>
              <a:t>STATISTICA REZULTATELOR FINALE, PE DISCIPLINE DE EXAMEN, BACALAUREAT 2020, SESIUNEA AUGUST-SEPTEMBRIE</a:t>
            </a:r>
            <a:endParaRPr lang="en-GB" sz="28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
        <p:nvSpPr>
          <p:cNvPr id="4" name="Subtitle 3"/>
          <p:cNvSpPr>
            <a:spLocks noGrp="1"/>
          </p:cNvSpPr>
          <p:nvPr>
            <p:ph type="subTitle" idx="1"/>
          </p:nvPr>
        </p:nvSpPr>
        <p:spPr>
          <a:xfrm>
            <a:off x="0" y="2197099"/>
            <a:ext cx="12192000" cy="4660900"/>
          </a:xfrm>
        </p:spPr>
        <p:txBody>
          <a:bodyPr>
            <a:normAutofit/>
          </a:bodyPr>
          <a:lstStyle/>
          <a:p>
            <a:pPr>
              <a:lnSpc>
                <a:spcPct val="100000"/>
              </a:lnSpc>
            </a:pPr>
            <a:endParaRPr lang="en-US"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lnSpc>
                <a:spcPct val="100000"/>
              </a:lnSpc>
            </a:pPr>
            <a:endPar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dirty="0"/>
          </a:p>
          <a:p>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5287204"/>
              </p:ext>
            </p:extLst>
          </p:nvPr>
        </p:nvGraphicFramePr>
        <p:xfrm>
          <a:off x="247651" y="969263"/>
          <a:ext cx="11696698" cy="5888736"/>
        </p:xfrm>
        <a:graphic>
          <a:graphicData uri="http://schemas.openxmlformats.org/drawingml/2006/table">
            <a:tbl>
              <a:tblPr firstRow="1" firstCol="1" bandRow="1">
                <a:tableStyleId>{5C22544A-7EE6-4342-B048-85BDC9FD1C3A}</a:tableStyleId>
              </a:tblPr>
              <a:tblGrid>
                <a:gridCol w="3920547">
                  <a:extLst>
                    <a:ext uri="{9D8B030D-6E8A-4147-A177-3AD203B41FA5}">
                      <a16:colId xmlns:a16="http://schemas.microsoft.com/office/drawing/2014/main" val="20000"/>
                    </a:ext>
                  </a:extLst>
                </a:gridCol>
                <a:gridCol w="3074570">
                  <a:extLst>
                    <a:ext uri="{9D8B030D-6E8A-4147-A177-3AD203B41FA5}">
                      <a16:colId xmlns:a16="http://schemas.microsoft.com/office/drawing/2014/main" val="20001"/>
                    </a:ext>
                  </a:extLst>
                </a:gridCol>
                <a:gridCol w="4701581">
                  <a:extLst>
                    <a:ext uri="{9D8B030D-6E8A-4147-A177-3AD203B41FA5}">
                      <a16:colId xmlns:a16="http://schemas.microsoft.com/office/drawing/2014/main" val="20002"/>
                    </a:ext>
                  </a:extLst>
                </a:gridCol>
              </a:tblGrid>
              <a:tr h="411553">
                <a:tc>
                  <a:txBody>
                    <a:bodyPr/>
                    <a:lstStyle/>
                    <a:p>
                      <a:pPr marL="0" marR="0" algn="ctr">
                        <a:lnSpc>
                          <a:spcPct val="115000"/>
                        </a:lnSpc>
                        <a:spcBef>
                          <a:spcPts val="0"/>
                        </a:spcBef>
                        <a:spcAft>
                          <a:spcPts val="0"/>
                        </a:spcAft>
                      </a:pPr>
                      <a:r>
                        <a:rPr lang="ro-RO" sz="2400" b="1" dirty="0">
                          <a:solidFill>
                            <a:schemeClr val="bg1"/>
                          </a:solidFill>
                          <a:effectLst>
                            <a:outerShdw blurRad="38100" dist="38100" dir="2700000" algn="tl">
                              <a:srgbClr val="000000">
                                <a:alpha val="43137"/>
                              </a:srgbClr>
                            </a:outerShdw>
                          </a:effectLst>
                          <a:latin typeface="Arial Narrow" panose="020B0606020202030204" pitchFamily="34" charset="0"/>
                        </a:rPr>
                        <a:t>Proba de examen / disciplina</a:t>
                      </a:r>
                      <a:endParaRPr lang="en-US" sz="24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400" b="1" dirty="0">
                          <a:solidFill>
                            <a:schemeClr val="bg1"/>
                          </a:solidFill>
                          <a:effectLst>
                            <a:outerShdw blurRad="38100" dist="38100" dir="2700000" algn="tl">
                              <a:srgbClr val="000000">
                                <a:alpha val="43137"/>
                              </a:srgbClr>
                            </a:outerShdw>
                          </a:effectLst>
                          <a:latin typeface="Arial Narrow" panose="020B0606020202030204" pitchFamily="34" charset="0"/>
                        </a:rPr>
                        <a:t>Candidati </a:t>
                      </a:r>
                      <a:endParaRPr lang="en-US" sz="24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400" b="1" dirty="0">
                          <a:solidFill>
                            <a:schemeClr val="bg1"/>
                          </a:solidFill>
                          <a:effectLst>
                            <a:outerShdw blurRad="38100" dist="38100" dir="2700000" algn="tl">
                              <a:srgbClr val="000000">
                                <a:alpha val="43137"/>
                              </a:srgbClr>
                            </a:outerShdw>
                          </a:effectLst>
                          <a:latin typeface="Arial Narrow" panose="020B0606020202030204" pitchFamily="34" charset="0"/>
                        </a:rPr>
                        <a:t>Procent de promovabilitate</a:t>
                      </a:r>
                      <a:endParaRPr lang="en-US" sz="24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00"/>
                  </a:ext>
                </a:extLst>
              </a:tr>
              <a:tr h="411553">
                <a:tc>
                  <a:txBody>
                    <a:bodyPr/>
                    <a:lstStyle/>
                    <a:p>
                      <a:pPr marL="0" marR="0">
                        <a:lnSpc>
                          <a:spcPct val="115000"/>
                        </a:lnSpc>
                        <a:spcBef>
                          <a:spcPts val="0"/>
                        </a:spcBef>
                        <a:spcAft>
                          <a:spcPts val="0"/>
                        </a:spcAft>
                      </a:pPr>
                      <a:r>
                        <a:rPr lang="ro-RO" sz="2400" b="1" dirty="0">
                          <a:solidFill>
                            <a:schemeClr val="bg1"/>
                          </a:solidFill>
                          <a:effectLst>
                            <a:outerShdw blurRad="38100" dist="38100" dir="2700000" algn="tl">
                              <a:srgbClr val="000000">
                                <a:alpha val="43137"/>
                              </a:srgbClr>
                            </a:outerShdw>
                          </a:effectLst>
                          <a:latin typeface="Arial Narrow" panose="020B0606020202030204" pitchFamily="34" charset="0"/>
                        </a:rPr>
                        <a:t>Ea) Limba și literatura română</a:t>
                      </a:r>
                      <a:endParaRPr lang="en-US" sz="24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400" b="1" dirty="0">
                          <a:solidFill>
                            <a:schemeClr val="bg1"/>
                          </a:solidFill>
                          <a:effectLst>
                            <a:outerShdw blurRad="38100" dist="38100" dir="2700000" algn="tl">
                              <a:srgbClr val="000000">
                                <a:alpha val="43137"/>
                              </a:srgbClr>
                            </a:outerShdw>
                          </a:effectLst>
                          <a:latin typeface="Arial Narrow" panose="020B0606020202030204" pitchFamily="34" charset="0"/>
                        </a:rPr>
                        <a:t>567</a:t>
                      </a:r>
                      <a:endParaRPr lang="en-US" sz="24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400" b="1" dirty="0">
                          <a:solidFill>
                            <a:schemeClr val="bg1"/>
                          </a:solidFill>
                          <a:effectLst>
                            <a:outerShdw blurRad="38100" dist="38100" dir="2700000" algn="tl">
                              <a:srgbClr val="000000">
                                <a:alpha val="43137"/>
                              </a:srgbClr>
                            </a:outerShdw>
                          </a:effectLst>
                          <a:latin typeface="Arial Narrow" panose="020B0606020202030204" pitchFamily="34" charset="0"/>
                        </a:rPr>
                        <a:t>88,04%</a:t>
                      </a:r>
                      <a:endParaRPr lang="en-US" sz="24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01"/>
                  </a:ext>
                </a:extLst>
              </a:tr>
              <a:tr h="411553">
                <a:tc>
                  <a:txBody>
                    <a:bodyPr/>
                    <a:lstStyle/>
                    <a:p>
                      <a:pPr marL="0" marR="0">
                        <a:lnSpc>
                          <a:spcPct val="115000"/>
                        </a:lnSpc>
                        <a:spcBef>
                          <a:spcPts val="0"/>
                        </a:spcBef>
                        <a:spcAft>
                          <a:spcPts val="0"/>
                        </a:spcAft>
                      </a:pPr>
                      <a:r>
                        <a:rPr lang="ro-RO" sz="2400" b="1" dirty="0">
                          <a:solidFill>
                            <a:schemeClr val="bg1"/>
                          </a:solidFill>
                          <a:effectLst>
                            <a:outerShdw blurRad="38100" dist="38100" dir="2700000" algn="tl">
                              <a:srgbClr val="000000">
                                <a:alpha val="43137"/>
                              </a:srgbClr>
                            </a:outerShdw>
                          </a:effectLst>
                          <a:latin typeface="Arial Narrow" panose="020B0606020202030204" pitchFamily="34" charset="0"/>
                        </a:rPr>
                        <a:t>Eb) Limba germană maternă</a:t>
                      </a:r>
                      <a:endParaRPr lang="en-US" sz="24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400" b="1">
                          <a:solidFill>
                            <a:schemeClr val="bg1"/>
                          </a:solidFill>
                          <a:effectLst>
                            <a:outerShdw blurRad="38100" dist="38100" dir="2700000" algn="tl">
                              <a:srgbClr val="000000">
                                <a:alpha val="43137"/>
                              </a:srgbClr>
                            </a:outerShdw>
                          </a:effectLst>
                          <a:latin typeface="Arial Narrow" panose="020B0606020202030204" pitchFamily="34" charset="0"/>
                        </a:rPr>
                        <a:t>12</a:t>
                      </a:r>
                      <a:endParaRPr lang="en-US" sz="24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400" b="1" dirty="0">
                          <a:solidFill>
                            <a:schemeClr val="bg1"/>
                          </a:solidFill>
                          <a:effectLst>
                            <a:outerShdw blurRad="38100" dist="38100" dir="2700000" algn="tl">
                              <a:srgbClr val="000000">
                                <a:alpha val="43137"/>
                              </a:srgbClr>
                            </a:outerShdw>
                          </a:effectLst>
                          <a:latin typeface="Arial Narrow" panose="020B0606020202030204" pitchFamily="34" charset="0"/>
                        </a:rPr>
                        <a:t>100%</a:t>
                      </a:r>
                      <a:endParaRPr lang="en-US" sz="24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02"/>
                  </a:ext>
                </a:extLst>
              </a:tr>
              <a:tr h="411553">
                <a:tc>
                  <a:txBody>
                    <a:bodyPr/>
                    <a:lstStyle/>
                    <a:p>
                      <a:pPr marL="0" marR="0">
                        <a:lnSpc>
                          <a:spcPct val="115000"/>
                        </a:lnSpc>
                        <a:spcBef>
                          <a:spcPts val="0"/>
                        </a:spcBef>
                        <a:spcAft>
                          <a:spcPts val="0"/>
                        </a:spcAft>
                      </a:pPr>
                      <a:r>
                        <a:rPr lang="ro-RO" sz="2400" b="1">
                          <a:solidFill>
                            <a:schemeClr val="bg1"/>
                          </a:solidFill>
                          <a:effectLst>
                            <a:outerShdw blurRad="38100" dist="38100" dir="2700000" algn="tl">
                              <a:srgbClr val="000000">
                                <a:alpha val="43137"/>
                              </a:srgbClr>
                            </a:outerShdw>
                          </a:effectLst>
                          <a:latin typeface="Arial Narrow" panose="020B0606020202030204" pitchFamily="34" charset="0"/>
                        </a:rPr>
                        <a:t>Eb) Limba maghiară maternă</a:t>
                      </a:r>
                      <a:endParaRPr lang="en-US" sz="24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400" b="1" dirty="0">
                          <a:solidFill>
                            <a:schemeClr val="bg1"/>
                          </a:solidFill>
                          <a:effectLst>
                            <a:outerShdw blurRad="38100" dist="38100" dir="2700000" algn="tl">
                              <a:srgbClr val="000000">
                                <a:alpha val="43137"/>
                              </a:srgbClr>
                            </a:outerShdw>
                          </a:effectLst>
                          <a:latin typeface="Arial Narrow" panose="020B0606020202030204" pitchFamily="34" charset="0"/>
                        </a:rPr>
                        <a:t>2</a:t>
                      </a:r>
                      <a:endParaRPr lang="en-US" sz="24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400" b="1" dirty="0">
                          <a:solidFill>
                            <a:schemeClr val="bg1"/>
                          </a:solidFill>
                          <a:effectLst>
                            <a:outerShdw blurRad="38100" dist="38100" dir="2700000" algn="tl">
                              <a:srgbClr val="000000">
                                <a:alpha val="43137"/>
                              </a:srgbClr>
                            </a:outerShdw>
                          </a:effectLst>
                          <a:latin typeface="Arial Narrow" panose="020B0606020202030204" pitchFamily="34" charset="0"/>
                        </a:rPr>
                        <a:t>100%</a:t>
                      </a:r>
                      <a:endParaRPr lang="en-US" sz="24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03"/>
                  </a:ext>
                </a:extLst>
              </a:tr>
              <a:tr h="411553">
                <a:tc>
                  <a:txBody>
                    <a:bodyPr/>
                    <a:lstStyle/>
                    <a:p>
                      <a:pPr marL="0" marR="0">
                        <a:lnSpc>
                          <a:spcPct val="115000"/>
                        </a:lnSpc>
                        <a:spcBef>
                          <a:spcPts val="0"/>
                        </a:spcBef>
                        <a:spcAft>
                          <a:spcPts val="0"/>
                        </a:spcAft>
                      </a:pPr>
                      <a:r>
                        <a:rPr lang="ro-RO" sz="2400" b="1">
                          <a:solidFill>
                            <a:schemeClr val="bg1"/>
                          </a:solidFill>
                          <a:effectLst>
                            <a:outerShdw blurRad="38100" dist="38100" dir="2700000" algn="tl">
                              <a:srgbClr val="000000">
                                <a:alpha val="43137"/>
                              </a:srgbClr>
                            </a:outerShdw>
                          </a:effectLst>
                          <a:latin typeface="Arial Narrow" panose="020B0606020202030204" pitchFamily="34" charset="0"/>
                        </a:rPr>
                        <a:t>Ec) Istorie</a:t>
                      </a:r>
                      <a:endParaRPr lang="en-US" sz="24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400" b="1" dirty="0">
                          <a:solidFill>
                            <a:schemeClr val="bg1"/>
                          </a:solidFill>
                          <a:effectLst>
                            <a:outerShdw blurRad="38100" dist="38100" dir="2700000" algn="tl">
                              <a:srgbClr val="000000">
                                <a:alpha val="43137"/>
                              </a:srgbClr>
                            </a:outerShdw>
                          </a:effectLst>
                          <a:latin typeface="Arial Narrow" panose="020B0606020202030204" pitchFamily="34" charset="0"/>
                        </a:rPr>
                        <a:t>99</a:t>
                      </a:r>
                      <a:endParaRPr lang="en-US" sz="24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400" b="1" dirty="0">
                          <a:solidFill>
                            <a:schemeClr val="bg1"/>
                          </a:solidFill>
                          <a:effectLst>
                            <a:outerShdw blurRad="38100" dist="38100" dir="2700000" algn="tl">
                              <a:srgbClr val="000000">
                                <a:alpha val="43137"/>
                              </a:srgbClr>
                            </a:outerShdw>
                          </a:effectLst>
                          <a:latin typeface="Arial Narrow" panose="020B0606020202030204" pitchFamily="34" charset="0"/>
                        </a:rPr>
                        <a:t>73,88%</a:t>
                      </a:r>
                      <a:endParaRPr lang="en-US" sz="24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04"/>
                  </a:ext>
                </a:extLst>
              </a:tr>
              <a:tr h="411553">
                <a:tc>
                  <a:txBody>
                    <a:bodyPr/>
                    <a:lstStyle/>
                    <a:p>
                      <a:pPr marL="0" marR="0">
                        <a:lnSpc>
                          <a:spcPct val="115000"/>
                        </a:lnSpc>
                        <a:spcBef>
                          <a:spcPts val="0"/>
                        </a:spcBef>
                        <a:spcAft>
                          <a:spcPts val="0"/>
                        </a:spcAft>
                      </a:pPr>
                      <a:r>
                        <a:rPr lang="ro-RO" sz="2400" b="1">
                          <a:solidFill>
                            <a:schemeClr val="bg1"/>
                          </a:solidFill>
                          <a:effectLst>
                            <a:outerShdw blurRad="38100" dist="38100" dir="2700000" algn="tl">
                              <a:srgbClr val="000000">
                                <a:alpha val="43137"/>
                              </a:srgbClr>
                            </a:outerShdw>
                          </a:effectLst>
                          <a:latin typeface="Arial Narrow" panose="020B0606020202030204" pitchFamily="34" charset="0"/>
                        </a:rPr>
                        <a:t>Ec) Matematică</a:t>
                      </a:r>
                      <a:endParaRPr lang="en-US" sz="24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400" b="1" dirty="0">
                          <a:solidFill>
                            <a:schemeClr val="bg1"/>
                          </a:solidFill>
                          <a:effectLst>
                            <a:outerShdw blurRad="38100" dist="38100" dir="2700000" algn="tl">
                              <a:srgbClr val="000000">
                                <a:alpha val="43137"/>
                              </a:srgbClr>
                            </a:outerShdw>
                          </a:effectLst>
                          <a:latin typeface="Arial Narrow" panose="020B0606020202030204" pitchFamily="34" charset="0"/>
                        </a:rPr>
                        <a:t>557</a:t>
                      </a:r>
                      <a:endParaRPr lang="en-US" sz="24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400" b="1" dirty="0">
                          <a:solidFill>
                            <a:schemeClr val="bg1"/>
                          </a:solidFill>
                          <a:effectLst>
                            <a:outerShdw blurRad="38100" dist="38100" dir="2700000" algn="tl">
                              <a:srgbClr val="000000">
                                <a:alpha val="43137"/>
                              </a:srgbClr>
                            </a:outerShdw>
                          </a:effectLst>
                          <a:latin typeface="Arial Narrow" panose="020B0606020202030204" pitchFamily="34" charset="0"/>
                        </a:rPr>
                        <a:t>50,35%</a:t>
                      </a:r>
                      <a:endParaRPr lang="en-US" sz="24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05"/>
                  </a:ext>
                </a:extLst>
              </a:tr>
              <a:tr h="411553">
                <a:tc>
                  <a:txBody>
                    <a:bodyPr/>
                    <a:lstStyle/>
                    <a:p>
                      <a:pPr marL="0" marR="0">
                        <a:lnSpc>
                          <a:spcPct val="115000"/>
                        </a:lnSpc>
                        <a:spcBef>
                          <a:spcPts val="0"/>
                        </a:spcBef>
                        <a:spcAft>
                          <a:spcPts val="0"/>
                        </a:spcAft>
                      </a:pPr>
                      <a:r>
                        <a:rPr lang="ro-RO" sz="2400" b="1">
                          <a:solidFill>
                            <a:schemeClr val="bg1"/>
                          </a:solidFill>
                          <a:effectLst>
                            <a:outerShdw blurRad="38100" dist="38100" dir="2700000" algn="tl">
                              <a:srgbClr val="000000">
                                <a:alpha val="43137"/>
                              </a:srgbClr>
                            </a:outerShdw>
                          </a:effectLst>
                          <a:latin typeface="Arial Narrow" panose="020B0606020202030204" pitchFamily="34" charset="0"/>
                        </a:rPr>
                        <a:t>Ed) Biologie</a:t>
                      </a:r>
                      <a:endParaRPr lang="en-US" sz="24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400" b="1">
                          <a:solidFill>
                            <a:schemeClr val="bg1"/>
                          </a:solidFill>
                          <a:effectLst>
                            <a:outerShdw blurRad="38100" dist="38100" dir="2700000" algn="tl">
                              <a:srgbClr val="000000">
                                <a:alpha val="43137"/>
                              </a:srgbClr>
                            </a:outerShdw>
                          </a:effectLst>
                          <a:latin typeface="Arial Narrow" panose="020B0606020202030204" pitchFamily="34" charset="0"/>
                        </a:rPr>
                        <a:t>377</a:t>
                      </a:r>
                      <a:endParaRPr lang="en-US" sz="24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400" b="1" dirty="0">
                          <a:solidFill>
                            <a:schemeClr val="bg1"/>
                          </a:solidFill>
                          <a:effectLst>
                            <a:outerShdw blurRad="38100" dist="38100" dir="2700000" algn="tl">
                              <a:srgbClr val="000000">
                                <a:alpha val="43137"/>
                              </a:srgbClr>
                            </a:outerShdw>
                          </a:effectLst>
                          <a:latin typeface="Arial Narrow" panose="020B0606020202030204" pitchFamily="34" charset="0"/>
                        </a:rPr>
                        <a:t>55,21%</a:t>
                      </a:r>
                      <a:endParaRPr lang="en-US" sz="24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06"/>
                  </a:ext>
                </a:extLst>
              </a:tr>
              <a:tr h="411553">
                <a:tc>
                  <a:txBody>
                    <a:bodyPr/>
                    <a:lstStyle/>
                    <a:p>
                      <a:pPr marL="0" marR="0">
                        <a:lnSpc>
                          <a:spcPct val="115000"/>
                        </a:lnSpc>
                        <a:spcBef>
                          <a:spcPts val="0"/>
                        </a:spcBef>
                        <a:spcAft>
                          <a:spcPts val="0"/>
                        </a:spcAft>
                      </a:pPr>
                      <a:r>
                        <a:rPr lang="ro-RO" sz="2400" b="1">
                          <a:solidFill>
                            <a:schemeClr val="bg1"/>
                          </a:solidFill>
                          <a:effectLst>
                            <a:outerShdw blurRad="38100" dist="38100" dir="2700000" algn="tl">
                              <a:srgbClr val="000000">
                                <a:alpha val="43137"/>
                              </a:srgbClr>
                            </a:outerShdw>
                          </a:effectLst>
                          <a:latin typeface="Arial Narrow" panose="020B0606020202030204" pitchFamily="34" charset="0"/>
                        </a:rPr>
                        <a:t>Ed) Chimie</a:t>
                      </a:r>
                      <a:endParaRPr lang="en-US" sz="24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400" b="1">
                          <a:solidFill>
                            <a:schemeClr val="bg1"/>
                          </a:solidFill>
                          <a:effectLst>
                            <a:outerShdw blurRad="38100" dist="38100" dir="2700000" algn="tl">
                              <a:srgbClr val="000000">
                                <a:alpha val="43137"/>
                              </a:srgbClr>
                            </a:outerShdw>
                          </a:effectLst>
                          <a:latin typeface="Arial Narrow" panose="020B0606020202030204" pitchFamily="34" charset="0"/>
                        </a:rPr>
                        <a:t>18</a:t>
                      </a:r>
                      <a:endParaRPr lang="en-US" sz="24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400" b="1" dirty="0">
                          <a:solidFill>
                            <a:schemeClr val="bg1"/>
                          </a:solidFill>
                          <a:effectLst>
                            <a:outerShdw blurRad="38100" dist="38100" dir="2700000" algn="tl">
                              <a:srgbClr val="000000">
                                <a:alpha val="43137"/>
                              </a:srgbClr>
                            </a:outerShdw>
                          </a:effectLst>
                          <a:latin typeface="Arial Narrow" panose="020B0606020202030204" pitchFamily="34" charset="0"/>
                        </a:rPr>
                        <a:t>46,15%</a:t>
                      </a:r>
                      <a:endParaRPr lang="en-US" sz="24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07"/>
                  </a:ext>
                </a:extLst>
              </a:tr>
              <a:tr h="411553">
                <a:tc>
                  <a:txBody>
                    <a:bodyPr/>
                    <a:lstStyle/>
                    <a:p>
                      <a:pPr marL="0" marR="0">
                        <a:lnSpc>
                          <a:spcPct val="115000"/>
                        </a:lnSpc>
                        <a:spcBef>
                          <a:spcPts val="0"/>
                        </a:spcBef>
                        <a:spcAft>
                          <a:spcPts val="0"/>
                        </a:spcAft>
                      </a:pPr>
                      <a:r>
                        <a:rPr lang="ro-RO" sz="2400" b="1">
                          <a:solidFill>
                            <a:schemeClr val="bg1"/>
                          </a:solidFill>
                          <a:effectLst>
                            <a:outerShdw blurRad="38100" dist="38100" dir="2700000" algn="tl">
                              <a:srgbClr val="000000">
                                <a:alpha val="43137"/>
                              </a:srgbClr>
                            </a:outerShdw>
                          </a:effectLst>
                          <a:latin typeface="Arial Narrow" panose="020B0606020202030204" pitchFamily="34" charset="0"/>
                        </a:rPr>
                        <a:t>Ed) Fizică</a:t>
                      </a:r>
                      <a:endParaRPr lang="en-US" sz="24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400" b="1" dirty="0">
                          <a:solidFill>
                            <a:schemeClr val="bg1"/>
                          </a:solidFill>
                          <a:effectLst>
                            <a:outerShdw blurRad="38100" dist="38100" dir="2700000" algn="tl">
                              <a:srgbClr val="000000">
                                <a:alpha val="43137"/>
                              </a:srgbClr>
                            </a:outerShdw>
                          </a:effectLst>
                          <a:latin typeface="Arial Narrow" panose="020B0606020202030204" pitchFamily="34" charset="0"/>
                        </a:rPr>
                        <a:t>28</a:t>
                      </a:r>
                      <a:endParaRPr lang="en-US" sz="24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400" b="1" dirty="0">
                          <a:solidFill>
                            <a:schemeClr val="bg1"/>
                          </a:solidFill>
                          <a:effectLst>
                            <a:outerShdw blurRad="38100" dist="38100" dir="2700000" algn="tl">
                              <a:srgbClr val="000000">
                                <a:alpha val="43137"/>
                              </a:srgbClr>
                            </a:outerShdw>
                          </a:effectLst>
                          <a:latin typeface="Arial Narrow" panose="020B0606020202030204" pitchFamily="34" charset="0"/>
                        </a:rPr>
                        <a:t>68,18%</a:t>
                      </a:r>
                      <a:endParaRPr lang="en-US" sz="24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08"/>
                  </a:ext>
                </a:extLst>
              </a:tr>
              <a:tr h="411553">
                <a:tc>
                  <a:txBody>
                    <a:bodyPr/>
                    <a:lstStyle/>
                    <a:p>
                      <a:pPr marL="0" marR="0">
                        <a:lnSpc>
                          <a:spcPct val="115000"/>
                        </a:lnSpc>
                        <a:spcBef>
                          <a:spcPts val="0"/>
                        </a:spcBef>
                        <a:spcAft>
                          <a:spcPts val="0"/>
                        </a:spcAft>
                      </a:pPr>
                      <a:r>
                        <a:rPr lang="ro-RO" sz="2400" b="1">
                          <a:solidFill>
                            <a:schemeClr val="bg1"/>
                          </a:solidFill>
                          <a:effectLst>
                            <a:outerShdw blurRad="38100" dist="38100" dir="2700000" algn="tl">
                              <a:srgbClr val="000000">
                                <a:alpha val="43137"/>
                              </a:srgbClr>
                            </a:outerShdw>
                          </a:effectLst>
                          <a:latin typeface="Arial Narrow" panose="020B0606020202030204" pitchFamily="34" charset="0"/>
                        </a:rPr>
                        <a:t>Ed) Geografie</a:t>
                      </a:r>
                      <a:endParaRPr lang="en-US" sz="24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400" b="1">
                          <a:solidFill>
                            <a:schemeClr val="bg1"/>
                          </a:solidFill>
                          <a:effectLst>
                            <a:outerShdw blurRad="38100" dist="38100" dir="2700000" algn="tl">
                              <a:srgbClr val="000000">
                                <a:alpha val="43137"/>
                              </a:srgbClr>
                            </a:outerShdw>
                          </a:effectLst>
                          <a:latin typeface="Arial Narrow" panose="020B0606020202030204" pitchFamily="34" charset="0"/>
                        </a:rPr>
                        <a:t>226</a:t>
                      </a:r>
                      <a:endParaRPr lang="en-US" sz="24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400" b="1" dirty="0">
                          <a:solidFill>
                            <a:schemeClr val="bg1"/>
                          </a:solidFill>
                          <a:effectLst>
                            <a:outerShdw blurRad="38100" dist="38100" dir="2700000" algn="tl">
                              <a:srgbClr val="000000">
                                <a:alpha val="43137"/>
                              </a:srgbClr>
                            </a:outerShdw>
                          </a:effectLst>
                          <a:latin typeface="Arial Narrow" panose="020B0606020202030204" pitchFamily="34" charset="0"/>
                        </a:rPr>
                        <a:t>89,73%</a:t>
                      </a:r>
                      <a:endParaRPr lang="en-US" sz="24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09"/>
                  </a:ext>
                </a:extLst>
              </a:tr>
              <a:tr h="411553">
                <a:tc>
                  <a:txBody>
                    <a:bodyPr/>
                    <a:lstStyle/>
                    <a:p>
                      <a:pPr marL="0" marR="0">
                        <a:lnSpc>
                          <a:spcPct val="115000"/>
                        </a:lnSpc>
                        <a:spcBef>
                          <a:spcPts val="0"/>
                        </a:spcBef>
                        <a:spcAft>
                          <a:spcPts val="0"/>
                        </a:spcAft>
                      </a:pPr>
                      <a:r>
                        <a:rPr lang="ro-RO" sz="2400" b="1">
                          <a:solidFill>
                            <a:schemeClr val="bg1"/>
                          </a:solidFill>
                          <a:effectLst>
                            <a:outerShdw blurRad="38100" dist="38100" dir="2700000" algn="tl">
                              <a:srgbClr val="000000">
                                <a:alpha val="43137"/>
                              </a:srgbClr>
                            </a:outerShdw>
                          </a:effectLst>
                          <a:latin typeface="Arial Narrow" panose="020B0606020202030204" pitchFamily="34" charset="0"/>
                        </a:rPr>
                        <a:t>Ed) Informatică</a:t>
                      </a:r>
                      <a:endParaRPr lang="en-US" sz="24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400" b="1">
                          <a:solidFill>
                            <a:schemeClr val="bg1"/>
                          </a:solidFill>
                          <a:effectLst>
                            <a:outerShdw blurRad="38100" dist="38100" dir="2700000" algn="tl">
                              <a:srgbClr val="000000">
                                <a:alpha val="43137"/>
                              </a:srgbClr>
                            </a:outerShdw>
                          </a:effectLst>
                          <a:latin typeface="Arial Narrow" panose="020B0606020202030204" pitchFamily="34" charset="0"/>
                        </a:rPr>
                        <a:t>2</a:t>
                      </a:r>
                      <a:endParaRPr lang="en-US" sz="24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400" b="1" dirty="0">
                          <a:solidFill>
                            <a:schemeClr val="bg1"/>
                          </a:solidFill>
                          <a:effectLst>
                            <a:outerShdw blurRad="38100" dist="38100" dir="2700000" algn="tl">
                              <a:srgbClr val="000000">
                                <a:alpha val="43137"/>
                              </a:srgbClr>
                            </a:outerShdw>
                          </a:effectLst>
                          <a:latin typeface="Arial Narrow" panose="020B0606020202030204" pitchFamily="34" charset="0"/>
                        </a:rPr>
                        <a:t>100%</a:t>
                      </a:r>
                      <a:endParaRPr lang="en-US" sz="24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10"/>
                  </a:ext>
                </a:extLst>
              </a:tr>
              <a:tr h="411553">
                <a:tc>
                  <a:txBody>
                    <a:bodyPr/>
                    <a:lstStyle/>
                    <a:p>
                      <a:pPr marL="0" marR="0">
                        <a:lnSpc>
                          <a:spcPct val="115000"/>
                        </a:lnSpc>
                        <a:spcBef>
                          <a:spcPts val="0"/>
                        </a:spcBef>
                        <a:spcAft>
                          <a:spcPts val="0"/>
                        </a:spcAft>
                      </a:pPr>
                      <a:r>
                        <a:rPr lang="ro-RO" sz="2400" b="1">
                          <a:solidFill>
                            <a:schemeClr val="bg1"/>
                          </a:solidFill>
                          <a:effectLst>
                            <a:outerShdw blurRad="38100" dist="38100" dir="2700000" algn="tl">
                              <a:srgbClr val="000000">
                                <a:alpha val="43137"/>
                              </a:srgbClr>
                            </a:outerShdw>
                          </a:effectLst>
                          <a:latin typeface="Arial Narrow" panose="020B0606020202030204" pitchFamily="34" charset="0"/>
                        </a:rPr>
                        <a:t>Ed) Economie</a:t>
                      </a:r>
                      <a:endParaRPr lang="en-US" sz="24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400" b="1">
                          <a:solidFill>
                            <a:schemeClr val="bg1"/>
                          </a:solidFill>
                          <a:effectLst>
                            <a:outerShdw blurRad="38100" dist="38100" dir="2700000" algn="tl">
                              <a:srgbClr val="000000">
                                <a:alpha val="43137"/>
                              </a:srgbClr>
                            </a:outerShdw>
                          </a:effectLst>
                          <a:latin typeface="Arial Narrow" panose="020B0606020202030204" pitchFamily="34" charset="0"/>
                        </a:rPr>
                        <a:t>1</a:t>
                      </a:r>
                      <a:endParaRPr lang="en-US" sz="24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400" b="1" dirty="0">
                          <a:solidFill>
                            <a:schemeClr val="bg1"/>
                          </a:solidFill>
                          <a:effectLst>
                            <a:outerShdw blurRad="38100" dist="38100" dir="2700000" algn="tl">
                              <a:srgbClr val="000000">
                                <a:alpha val="43137"/>
                              </a:srgbClr>
                            </a:outerShdw>
                          </a:effectLst>
                          <a:latin typeface="Arial Narrow" panose="020B0606020202030204" pitchFamily="34" charset="0"/>
                        </a:rPr>
                        <a:t>100%</a:t>
                      </a:r>
                      <a:endParaRPr lang="en-US" sz="24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11"/>
                  </a:ext>
                </a:extLst>
              </a:tr>
              <a:tr h="411553">
                <a:tc>
                  <a:txBody>
                    <a:bodyPr/>
                    <a:lstStyle/>
                    <a:p>
                      <a:pPr marL="0" marR="0">
                        <a:lnSpc>
                          <a:spcPct val="115000"/>
                        </a:lnSpc>
                        <a:spcBef>
                          <a:spcPts val="0"/>
                        </a:spcBef>
                        <a:spcAft>
                          <a:spcPts val="0"/>
                        </a:spcAft>
                      </a:pPr>
                      <a:r>
                        <a:rPr lang="ro-RO" sz="2400" b="1">
                          <a:solidFill>
                            <a:schemeClr val="bg1"/>
                          </a:solidFill>
                          <a:effectLst>
                            <a:outerShdw blurRad="38100" dist="38100" dir="2700000" algn="tl">
                              <a:srgbClr val="000000">
                                <a:alpha val="43137"/>
                              </a:srgbClr>
                            </a:outerShdw>
                          </a:effectLst>
                          <a:latin typeface="Arial Narrow" panose="020B0606020202030204" pitchFamily="34" charset="0"/>
                        </a:rPr>
                        <a:t>Ed) Logică și argumentare</a:t>
                      </a:r>
                      <a:endParaRPr lang="en-US" sz="24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400" b="1">
                          <a:solidFill>
                            <a:schemeClr val="bg1"/>
                          </a:solidFill>
                          <a:effectLst>
                            <a:outerShdw blurRad="38100" dist="38100" dir="2700000" algn="tl">
                              <a:srgbClr val="000000">
                                <a:alpha val="43137"/>
                              </a:srgbClr>
                            </a:outerShdw>
                          </a:effectLst>
                          <a:latin typeface="Arial Narrow" panose="020B0606020202030204" pitchFamily="34" charset="0"/>
                        </a:rPr>
                        <a:t>2</a:t>
                      </a:r>
                      <a:endParaRPr lang="en-US" sz="24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400" b="1" dirty="0">
                          <a:solidFill>
                            <a:schemeClr val="bg1"/>
                          </a:solidFill>
                          <a:effectLst>
                            <a:outerShdw blurRad="38100" dist="38100" dir="2700000" algn="tl">
                              <a:srgbClr val="000000">
                                <a:alpha val="43137"/>
                              </a:srgbClr>
                            </a:outerShdw>
                          </a:effectLst>
                          <a:latin typeface="Arial Narrow" panose="020B0606020202030204" pitchFamily="34" charset="0"/>
                        </a:rPr>
                        <a:t>100%</a:t>
                      </a:r>
                      <a:endParaRPr lang="en-US" sz="24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12"/>
                  </a:ext>
                </a:extLst>
              </a:tr>
              <a:tr h="411553">
                <a:tc>
                  <a:txBody>
                    <a:bodyPr/>
                    <a:lstStyle/>
                    <a:p>
                      <a:pPr marL="0" marR="0">
                        <a:lnSpc>
                          <a:spcPct val="115000"/>
                        </a:lnSpc>
                        <a:spcBef>
                          <a:spcPts val="0"/>
                        </a:spcBef>
                        <a:spcAft>
                          <a:spcPts val="0"/>
                        </a:spcAft>
                      </a:pPr>
                      <a:r>
                        <a:rPr lang="ro-RO" sz="2400" b="1">
                          <a:solidFill>
                            <a:schemeClr val="bg1"/>
                          </a:solidFill>
                          <a:effectLst>
                            <a:outerShdw blurRad="38100" dist="38100" dir="2700000" algn="tl">
                              <a:srgbClr val="000000">
                                <a:alpha val="43137"/>
                              </a:srgbClr>
                            </a:outerShdw>
                          </a:effectLst>
                          <a:latin typeface="Arial Narrow" panose="020B0606020202030204" pitchFamily="34" charset="0"/>
                        </a:rPr>
                        <a:t>Ed) Sociologie</a:t>
                      </a:r>
                      <a:endParaRPr lang="en-US" sz="24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400" b="1">
                          <a:solidFill>
                            <a:schemeClr val="bg1"/>
                          </a:solidFill>
                          <a:effectLst>
                            <a:outerShdw blurRad="38100" dist="38100" dir="2700000" algn="tl">
                              <a:srgbClr val="000000">
                                <a:alpha val="43137"/>
                              </a:srgbClr>
                            </a:outerShdw>
                          </a:effectLst>
                          <a:latin typeface="Arial Narrow" panose="020B0606020202030204" pitchFamily="34" charset="0"/>
                        </a:rPr>
                        <a:t>6</a:t>
                      </a:r>
                      <a:endParaRPr lang="en-US" sz="24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2400" b="1" dirty="0">
                          <a:solidFill>
                            <a:schemeClr val="bg1"/>
                          </a:solidFill>
                          <a:effectLst>
                            <a:outerShdw blurRad="38100" dist="38100" dir="2700000" algn="tl">
                              <a:srgbClr val="000000">
                                <a:alpha val="43137"/>
                              </a:srgbClr>
                            </a:outerShdw>
                          </a:effectLst>
                          <a:latin typeface="Arial Narrow" panose="020B0606020202030204" pitchFamily="34" charset="0"/>
                        </a:rPr>
                        <a:t>83,33%</a:t>
                      </a:r>
                      <a:endParaRPr lang="en-US" sz="24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1381094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a:bodyPr>
          <a:lstStyle/>
          <a:p>
            <a:endPar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7999"/>
          </a:xfrm>
          <a:prstGeom prst="rect">
            <a:avLst/>
          </a:prstGeom>
        </p:spPr>
      </p:pic>
      <p:sp>
        <p:nvSpPr>
          <p:cNvPr id="8" name="Title 1"/>
          <p:cNvSpPr txBox="1">
            <a:spLocks/>
          </p:cNvSpPr>
          <p:nvPr/>
        </p:nvSpPr>
        <p:spPr>
          <a:xfrm>
            <a:off x="0" y="0"/>
            <a:ext cx="12192000" cy="101599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o-RO"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EXAMENUL DE BACALAUREAT 2020, </a:t>
            </a:r>
            <a:br>
              <a:rPr lang="ro-RO"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ro-RO"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SESIUNEA SPECIALĂ</a:t>
            </a:r>
            <a:endParaRPr lang="en-GB" sz="28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
        <p:nvSpPr>
          <p:cNvPr id="4" name="Subtitle 3"/>
          <p:cNvSpPr>
            <a:spLocks noGrp="1"/>
          </p:cNvSpPr>
          <p:nvPr>
            <p:ph type="subTitle" idx="1"/>
          </p:nvPr>
        </p:nvSpPr>
        <p:spPr>
          <a:xfrm>
            <a:off x="0" y="2197099"/>
            <a:ext cx="12192000" cy="4660900"/>
          </a:xfrm>
        </p:spPr>
        <p:txBody>
          <a:bodyPr>
            <a:normAutofit/>
          </a:bodyPr>
          <a:lstStyle/>
          <a:p>
            <a:pPr>
              <a:lnSpc>
                <a:spcPct val="100000"/>
              </a:lnSpc>
            </a:pPr>
            <a:endParaRPr lang="en-US"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lnSpc>
                <a:spcPct val="100000"/>
              </a:lnSpc>
            </a:pPr>
            <a:endPar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dirty="0"/>
          </a:p>
          <a:p>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57088077"/>
              </p:ext>
            </p:extLst>
          </p:nvPr>
        </p:nvGraphicFramePr>
        <p:xfrm>
          <a:off x="533399" y="2531745"/>
          <a:ext cx="10845801" cy="2194560"/>
        </p:xfrm>
        <a:graphic>
          <a:graphicData uri="http://schemas.openxmlformats.org/drawingml/2006/table">
            <a:tbl>
              <a:tblPr firstRow="1" firstCol="1" bandRow="1">
                <a:tableStyleId>{5C22544A-7EE6-4342-B048-85BDC9FD1C3A}</a:tableStyleId>
              </a:tblPr>
              <a:tblGrid>
                <a:gridCol w="2095501">
                  <a:extLst>
                    <a:ext uri="{9D8B030D-6E8A-4147-A177-3AD203B41FA5}">
                      <a16:colId xmlns:a16="http://schemas.microsoft.com/office/drawing/2014/main" val="20000"/>
                    </a:ext>
                  </a:extLst>
                </a:gridCol>
                <a:gridCol w="2907274">
                  <a:extLst>
                    <a:ext uri="{9D8B030D-6E8A-4147-A177-3AD203B41FA5}">
                      <a16:colId xmlns:a16="http://schemas.microsoft.com/office/drawing/2014/main" val="20001"/>
                    </a:ext>
                  </a:extLst>
                </a:gridCol>
                <a:gridCol w="2820426">
                  <a:extLst>
                    <a:ext uri="{9D8B030D-6E8A-4147-A177-3AD203B41FA5}">
                      <a16:colId xmlns:a16="http://schemas.microsoft.com/office/drawing/2014/main" val="20002"/>
                    </a:ext>
                  </a:extLst>
                </a:gridCol>
                <a:gridCol w="3022600">
                  <a:extLst>
                    <a:ext uri="{9D8B030D-6E8A-4147-A177-3AD203B41FA5}">
                      <a16:colId xmlns:a16="http://schemas.microsoft.com/office/drawing/2014/main" val="20003"/>
                    </a:ext>
                  </a:extLst>
                </a:gridCol>
              </a:tblGrid>
              <a:tr h="0">
                <a:tc>
                  <a:txBody>
                    <a:bodyPr/>
                    <a:lstStyle/>
                    <a:p>
                      <a:pPr marL="0" marR="520065" algn="ctr">
                        <a:spcBef>
                          <a:spcPts val="0"/>
                        </a:spcBef>
                        <a:spcAft>
                          <a:spcPts val="0"/>
                        </a:spcAft>
                      </a:pPr>
                      <a:r>
                        <a:rPr lang="ro-RO" sz="2400" noProof="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Număr de candidați prezenți</a:t>
                      </a:r>
                      <a:endParaRPr lang="ro-RO" sz="2400" noProof="0" dirty="0">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FF0000"/>
                    </a:solidFill>
                  </a:tcPr>
                </a:tc>
                <a:tc>
                  <a:txBody>
                    <a:bodyPr/>
                    <a:lstStyle/>
                    <a:p>
                      <a:pPr marL="0" marR="520065" algn="ctr">
                        <a:spcBef>
                          <a:spcPts val="0"/>
                        </a:spcBef>
                        <a:spcAft>
                          <a:spcPts val="0"/>
                        </a:spcAft>
                      </a:pPr>
                      <a:r>
                        <a:rPr lang="ro-RO" sz="2400" noProof="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Număr de candidați respinși</a:t>
                      </a:r>
                      <a:endParaRPr lang="ro-RO" sz="2400" noProof="0" dirty="0">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FF0000"/>
                    </a:solidFill>
                  </a:tcPr>
                </a:tc>
                <a:tc>
                  <a:txBody>
                    <a:bodyPr/>
                    <a:lstStyle/>
                    <a:p>
                      <a:pPr marL="0" marR="520065" algn="ctr">
                        <a:spcBef>
                          <a:spcPts val="0"/>
                        </a:spcBef>
                        <a:spcAft>
                          <a:spcPts val="0"/>
                        </a:spcAft>
                      </a:pPr>
                      <a:r>
                        <a:rPr lang="ro-RO" sz="2400" noProof="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Număr de candidați reușiți</a:t>
                      </a:r>
                      <a:endParaRPr lang="ro-RO" sz="2400" noProof="0" dirty="0">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FF0000"/>
                    </a:solidFill>
                  </a:tcPr>
                </a:tc>
                <a:tc>
                  <a:txBody>
                    <a:bodyPr/>
                    <a:lstStyle/>
                    <a:p>
                      <a:pPr marL="0" marR="520065" algn="ctr">
                        <a:spcBef>
                          <a:spcPts val="0"/>
                        </a:spcBef>
                        <a:spcAft>
                          <a:spcPts val="0"/>
                        </a:spcAft>
                      </a:pPr>
                      <a:r>
                        <a:rPr lang="ro-RO" sz="2400" noProof="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Procent de promovabilitate</a:t>
                      </a:r>
                      <a:endParaRPr lang="ro-RO" sz="2400" noProof="0" dirty="0">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FF0000"/>
                    </a:solidFill>
                  </a:tcPr>
                </a:tc>
                <a:extLst>
                  <a:ext uri="{0D108BD9-81ED-4DB2-BD59-A6C34878D82A}">
                    <a16:rowId xmlns:a16="http://schemas.microsoft.com/office/drawing/2014/main" val="10000"/>
                  </a:ext>
                </a:extLst>
              </a:tr>
              <a:tr h="0">
                <a:tc>
                  <a:txBody>
                    <a:bodyPr/>
                    <a:lstStyle/>
                    <a:p>
                      <a:pPr marL="0" marR="520065" algn="ctr">
                        <a:spcBef>
                          <a:spcPts val="0"/>
                        </a:spcBef>
                        <a:spcAft>
                          <a:spcPts val="0"/>
                        </a:spcAft>
                      </a:pPr>
                      <a:r>
                        <a:rPr lang="ro-RO" sz="2400" b="1" noProof="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5</a:t>
                      </a:r>
                      <a:endParaRPr lang="ro-RO" sz="2400" b="1" noProof="0" dirty="0">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FF0000"/>
                    </a:solidFill>
                  </a:tcPr>
                </a:tc>
                <a:tc>
                  <a:txBody>
                    <a:bodyPr/>
                    <a:lstStyle/>
                    <a:p>
                      <a:pPr marL="0" marR="520065" algn="ctr">
                        <a:spcBef>
                          <a:spcPts val="0"/>
                        </a:spcBef>
                        <a:spcAft>
                          <a:spcPts val="0"/>
                        </a:spcAft>
                      </a:pPr>
                      <a:r>
                        <a:rPr lang="ro-RO" sz="2400" b="1" noProof="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1-proba scrisă Ec), matematică</a:t>
                      </a:r>
                      <a:endParaRPr lang="ro-RO" sz="2400" b="1" noProof="0" dirty="0">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FF0000"/>
                    </a:solidFill>
                  </a:tcPr>
                </a:tc>
                <a:tc>
                  <a:txBody>
                    <a:bodyPr/>
                    <a:lstStyle/>
                    <a:p>
                      <a:pPr marL="0" marR="520065" algn="ctr">
                        <a:spcBef>
                          <a:spcPts val="0"/>
                        </a:spcBef>
                        <a:spcAft>
                          <a:spcPts val="0"/>
                        </a:spcAft>
                      </a:pPr>
                      <a:r>
                        <a:rPr lang="ro-RO" sz="2400" b="1" noProof="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a:t>
                      </a:r>
                      <a:endParaRPr lang="ro-RO" sz="2400" b="1" noProof="0" dirty="0">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FF0000"/>
                    </a:solidFill>
                  </a:tcPr>
                </a:tc>
                <a:tc>
                  <a:txBody>
                    <a:bodyPr/>
                    <a:lstStyle/>
                    <a:p>
                      <a:pPr marL="0" marR="520065" algn="ctr">
                        <a:spcBef>
                          <a:spcPts val="0"/>
                        </a:spcBef>
                        <a:spcAft>
                          <a:spcPts val="0"/>
                        </a:spcAft>
                      </a:pPr>
                      <a:r>
                        <a:rPr lang="ro-RO" sz="2800" b="1" noProof="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80,00%</a:t>
                      </a:r>
                      <a:endParaRPr lang="ro-RO" sz="2800" b="1" noProof="0" dirty="0">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FFFF0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29242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a:bodyPr>
          <a:lstStyle/>
          <a:p>
            <a:endPar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8" name="Title 1"/>
          <p:cNvSpPr txBox="1">
            <a:spLocks/>
          </p:cNvSpPr>
          <p:nvPr/>
        </p:nvSpPr>
        <p:spPr>
          <a:xfrm>
            <a:off x="0" y="0"/>
            <a:ext cx="12192000" cy="100330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o-RO" sz="3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DIAGNOZA PROCESULUI INSTRUCȚIONAL PENTRU ANUL ŞCOLAR 2019-2020</a:t>
            </a:r>
            <a:endParaRPr lang="en-US" sz="3200" b="1" dirty="0">
              <a:solidFill>
                <a:srgbClr val="FFFF00"/>
              </a:solidFill>
              <a:latin typeface="Arial" panose="020B0604020202020204" pitchFamily="34" charset="0"/>
              <a:cs typeface="Arial" panose="020B0604020202020204" pitchFamily="34" charset="0"/>
            </a:endParaRPr>
          </a:p>
        </p:txBody>
      </p:sp>
      <p:sp>
        <p:nvSpPr>
          <p:cNvPr id="4" name="Subtitle 3"/>
          <p:cNvSpPr>
            <a:spLocks noGrp="1"/>
          </p:cNvSpPr>
          <p:nvPr>
            <p:ph type="subTitle" idx="1"/>
          </p:nvPr>
        </p:nvSpPr>
        <p:spPr>
          <a:xfrm>
            <a:off x="0" y="1003301"/>
            <a:ext cx="12192000" cy="5854698"/>
          </a:xfrm>
        </p:spPr>
        <p:txBody>
          <a:bodyPr>
            <a:normAutofit fontScale="92500" lnSpcReduction="10000"/>
          </a:bodyPr>
          <a:lstStyle/>
          <a:p>
            <a:pPr algn="just"/>
            <a:r>
              <a:rPr lang="ro-RO" b="1" dirty="0">
                <a:solidFill>
                  <a:schemeClr val="bg1"/>
                </a:solidFill>
                <a:effectLst>
                  <a:outerShdw blurRad="38100" dist="38100" dir="2700000" algn="tl">
                    <a:srgbClr val="000000">
                      <a:alpha val="43137"/>
                    </a:srgbClr>
                  </a:outerShdw>
                </a:effectLst>
                <a:latin typeface="Arial Narrow" panose="020B0606020202030204" pitchFamily="34" charset="0"/>
              </a:rPr>
              <a:t>Activitatea de monitorizare, îndrumare și control realizată în cadrul domeniului </a:t>
            </a:r>
            <a:r>
              <a:rPr lang="ro-RO" b="1" i="1" dirty="0">
                <a:solidFill>
                  <a:srgbClr val="FFFF00"/>
                </a:solidFill>
                <a:effectLst>
                  <a:outerShdw blurRad="38100" dist="38100" dir="2700000" algn="tl">
                    <a:srgbClr val="000000">
                      <a:alpha val="43137"/>
                    </a:srgbClr>
                  </a:outerShdw>
                </a:effectLst>
                <a:latin typeface="Arial Narrow" panose="020B0606020202030204" pitchFamily="34" charset="0"/>
              </a:rPr>
              <a:t>Curriculum și inspecție școlară</a:t>
            </a:r>
            <a:r>
              <a:rPr lang="ro-RO" b="1" dirty="0">
                <a:solidFill>
                  <a:schemeClr val="bg1"/>
                </a:solidFill>
                <a:effectLst>
                  <a:outerShdw blurRad="38100" dist="38100" dir="2700000" algn="tl">
                    <a:srgbClr val="000000">
                      <a:alpha val="43137"/>
                    </a:srgbClr>
                  </a:outerShdw>
                </a:effectLst>
                <a:latin typeface="Arial Narrow" panose="020B0606020202030204" pitchFamily="34" charset="0"/>
              </a:rPr>
              <a:t>, este prevăzută în </a:t>
            </a:r>
            <a:r>
              <a:rPr lang="ro-RO" b="1" i="1" dirty="0">
                <a:solidFill>
                  <a:schemeClr val="bg1"/>
                </a:solidFill>
                <a:effectLst>
                  <a:outerShdw blurRad="38100" dist="38100" dir="2700000" algn="tl">
                    <a:srgbClr val="000000">
                      <a:alpha val="43137"/>
                    </a:srgbClr>
                  </a:outerShdw>
                </a:effectLst>
                <a:latin typeface="Arial Narrow" panose="020B0606020202030204" pitchFamily="34" charset="0"/>
              </a:rPr>
              <a:t>Regulamentul</a:t>
            </a:r>
            <a:r>
              <a:rPr lang="ro-RO" b="1" dirty="0">
                <a:solidFill>
                  <a:schemeClr val="bg1"/>
                </a:solidFill>
                <a:effectLst>
                  <a:outerShdw blurRad="38100" dist="38100" dir="2700000" algn="tl">
                    <a:srgbClr val="000000">
                      <a:alpha val="43137"/>
                    </a:srgbClr>
                  </a:outerShdw>
                </a:effectLst>
                <a:latin typeface="Arial Narrow" panose="020B0606020202030204" pitchFamily="34" charset="0"/>
              </a:rPr>
              <a:t> </a:t>
            </a:r>
            <a:r>
              <a:rPr lang="ro-RO" b="1" i="1" dirty="0">
                <a:solidFill>
                  <a:schemeClr val="bg1"/>
                </a:solidFill>
                <a:effectLst>
                  <a:outerShdw blurRad="38100" dist="38100" dir="2700000" algn="tl">
                    <a:srgbClr val="000000">
                      <a:alpha val="43137"/>
                    </a:srgbClr>
                  </a:outerShdw>
                </a:effectLst>
                <a:latin typeface="Arial Narrow" panose="020B0606020202030204" pitchFamily="34" charset="0"/>
              </a:rPr>
              <a:t>de inspecţie a unităților de învățământ preuniversitar</a:t>
            </a:r>
            <a:r>
              <a:rPr lang="ro-RO" b="1" dirty="0">
                <a:solidFill>
                  <a:schemeClr val="bg1"/>
                </a:solidFill>
                <a:effectLst>
                  <a:outerShdw blurRad="38100" dist="38100" dir="2700000" algn="tl">
                    <a:srgbClr val="000000">
                      <a:alpha val="43137"/>
                    </a:srgbClr>
                  </a:outerShdw>
                </a:effectLst>
                <a:latin typeface="Arial Narrow" panose="020B0606020202030204" pitchFamily="34" charset="0"/>
              </a:rPr>
              <a:t>, aprobat prin </a:t>
            </a:r>
            <a:r>
              <a:rPr lang="ro-RO" b="1" i="1" dirty="0">
                <a:solidFill>
                  <a:schemeClr val="bg1"/>
                </a:solidFill>
                <a:effectLst>
                  <a:outerShdw blurRad="38100" dist="38100" dir="2700000" algn="tl">
                    <a:srgbClr val="000000">
                      <a:alpha val="43137"/>
                    </a:srgbClr>
                  </a:outerShdw>
                </a:effectLst>
                <a:latin typeface="Arial Narrow" panose="020B0606020202030204" pitchFamily="34" charset="0"/>
              </a:rPr>
              <a:t>O.M.E.C.T.S nr. 5547 / 6 octombrie 2011</a:t>
            </a:r>
            <a:r>
              <a:rPr lang="ro-RO" b="1" dirty="0">
                <a:solidFill>
                  <a:schemeClr val="bg1"/>
                </a:solidFill>
                <a:effectLst>
                  <a:outerShdw blurRad="38100" dist="38100" dir="2700000" algn="tl">
                    <a:srgbClr val="000000">
                      <a:alpha val="43137"/>
                    </a:srgbClr>
                  </a:outerShdw>
                </a:effectLst>
                <a:latin typeface="Arial Narrow" panose="020B0606020202030204" pitchFamily="34" charset="0"/>
              </a:rPr>
              <a:t>. În acest sens, funcţiile inspecţiei şcolare sunt :</a:t>
            </a:r>
            <a:endParaRPr lang="en-US" b="1" dirty="0">
              <a:solidFill>
                <a:schemeClr val="bg1"/>
              </a:solidFill>
              <a:effectLst>
                <a:outerShdw blurRad="38100" dist="38100" dir="2700000" algn="tl">
                  <a:srgbClr val="000000">
                    <a:alpha val="43137"/>
                  </a:srgbClr>
                </a:outerShdw>
              </a:effectLst>
              <a:latin typeface="Arial Narrow" panose="020B0606020202030204" pitchFamily="34" charset="0"/>
            </a:endParaRPr>
          </a:p>
          <a:p>
            <a:pPr marL="457200" lvl="0" indent="-457200" algn="just">
              <a:buFont typeface="Wingdings" panose="05000000000000000000" pitchFamily="2" charset="2"/>
              <a:buChar char="q"/>
            </a:pPr>
            <a:r>
              <a:rPr lang="ro-RO" b="1" dirty="0">
                <a:solidFill>
                  <a:schemeClr val="bg1"/>
                </a:solidFill>
                <a:effectLst>
                  <a:outerShdw blurRad="38100" dist="38100" dir="2700000" algn="tl">
                    <a:srgbClr val="000000">
                      <a:alpha val="43137"/>
                    </a:srgbClr>
                  </a:outerShdw>
                </a:effectLst>
                <a:latin typeface="Arial Narrow" panose="020B0606020202030204" pitchFamily="34" charset="0"/>
              </a:rPr>
              <a:t>Trecerea de la controlul calităţii la controlul pentru asigurarea calităţii, în vederea realizării unui învăţământ performant la nivel instituţional şi la nivelul structurilor instituţionalizate (</a:t>
            </a:r>
            <a:r>
              <a:rPr lang="ro-RO" b="1" i="1" dirty="0">
                <a:solidFill>
                  <a:schemeClr val="bg1"/>
                </a:solidFill>
                <a:effectLst>
                  <a:outerShdw blurRad="38100" dist="38100" dir="2700000" algn="tl">
                    <a:srgbClr val="000000">
                      <a:alpha val="43137"/>
                    </a:srgbClr>
                  </a:outerShdw>
                </a:effectLst>
                <a:latin typeface="Arial Narrow" panose="020B0606020202030204" pitchFamily="34" charset="0"/>
              </a:rPr>
              <a:t>I.Ş.J</a:t>
            </a:r>
            <a:r>
              <a:rPr lang="ro-RO" b="1" dirty="0">
                <a:solidFill>
                  <a:schemeClr val="bg1"/>
                </a:solidFill>
                <a:effectLst>
                  <a:outerShdw blurRad="38100" dist="38100" dir="2700000" algn="tl">
                    <a:srgbClr val="000000">
                      <a:alpha val="43137"/>
                    </a:srgbClr>
                  </a:outerShdw>
                </a:effectLst>
                <a:latin typeface="Arial Narrow" panose="020B0606020202030204" pitchFamily="34" charset="0"/>
              </a:rPr>
              <a:t>., unitate şcolară, cerc pedagogic, comisie metodică şi catedră de specialitate) </a:t>
            </a:r>
            <a:endParaRPr lang="en-US" b="1" dirty="0">
              <a:solidFill>
                <a:schemeClr val="bg1"/>
              </a:solidFill>
              <a:effectLst>
                <a:outerShdw blurRad="38100" dist="38100" dir="2700000" algn="tl">
                  <a:srgbClr val="000000">
                    <a:alpha val="43137"/>
                  </a:srgbClr>
                </a:outerShdw>
              </a:effectLst>
              <a:latin typeface="Arial Narrow" panose="020B0606020202030204" pitchFamily="34" charset="0"/>
            </a:endParaRPr>
          </a:p>
          <a:p>
            <a:pPr marL="457200" lvl="0" indent="-457200" algn="just">
              <a:buFont typeface="Wingdings" panose="05000000000000000000" pitchFamily="2" charset="2"/>
              <a:buChar char="q"/>
            </a:pPr>
            <a:r>
              <a:rPr lang="ro-RO" b="1" dirty="0">
                <a:solidFill>
                  <a:schemeClr val="bg1"/>
                </a:solidFill>
                <a:effectLst>
                  <a:outerShdw blurRad="38100" dist="38100" dir="2700000" algn="tl">
                    <a:srgbClr val="000000">
                      <a:alpha val="43137"/>
                    </a:srgbClr>
                  </a:outerShdw>
                </a:effectLst>
                <a:latin typeface="Arial Narrow" panose="020B0606020202030204" pitchFamily="34" charset="0"/>
              </a:rPr>
              <a:t>Stabilirea unor obiective clare şi a unor standarde cuantificabile de evaluare, adecvate scopurilor şi finalităţilor predării-învăţării-evaluării, în acord cu cele opt principii ale calității: </a:t>
            </a:r>
          </a:p>
          <a:p>
            <a:pPr marL="457200" lvl="0" indent="-457200" algn="just">
              <a:buFont typeface="Wingdings" panose="05000000000000000000" pitchFamily="2" charset="2"/>
              <a:buChar char="q"/>
            </a:pPr>
            <a:r>
              <a:rPr lang="ro-RO" b="1" i="1" dirty="0">
                <a:solidFill>
                  <a:srgbClr val="FFFF00"/>
                </a:solidFill>
                <a:effectLst>
                  <a:outerShdw blurRad="38100" dist="38100" dir="2700000" algn="tl">
                    <a:srgbClr val="000000">
                      <a:alpha val="43137"/>
                    </a:srgbClr>
                  </a:outerShdw>
                </a:effectLst>
                <a:latin typeface="Arial Narrow" panose="020B0606020202030204" pitchFamily="34" charset="0"/>
              </a:rPr>
              <a:t>P1:</a:t>
            </a:r>
            <a:r>
              <a:rPr lang="ro-RO" b="1" dirty="0">
                <a:solidFill>
                  <a:schemeClr val="bg1"/>
                </a:solidFill>
                <a:effectLst>
                  <a:outerShdw blurRad="38100" dist="38100" dir="2700000" algn="tl">
                    <a:srgbClr val="000000">
                      <a:alpha val="43137"/>
                    </a:srgbClr>
                  </a:outerShdw>
                </a:effectLst>
                <a:latin typeface="Arial Narrow" panose="020B0606020202030204" pitchFamily="34" charset="0"/>
              </a:rPr>
              <a:t> Managementul calităţii</a:t>
            </a:r>
          </a:p>
          <a:p>
            <a:pPr marL="457200" lvl="0" indent="-457200" algn="just">
              <a:buFont typeface="Wingdings" panose="05000000000000000000" pitchFamily="2" charset="2"/>
              <a:buChar char="q"/>
            </a:pPr>
            <a:r>
              <a:rPr lang="ro-RO" b="1" i="1" dirty="0">
                <a:solidFill>
                  <a:srgbClr val="FFFF00"/>
                </a:solidFill>
                <a:effectLst>
                  <a:outerShdw blurRad="38100" dist="38100" dir="2700000" algn="tl">
                    <a:srgbClr val="000000">
                      <a:alpha val="43137"/>
                    </a:srgbClr>
                  </a:outerShdw>
                </a:effectLst>
                <a:latin typeface="Arial Narrow" panose="020B0606020202030204" pitchFamily="34" charset="0"/>
              </a:rPr>
              <a:t>P2:</a:t>
            </a:r>
            <a:r>
              <a:rPr lang="ro-RO" b="1" i="1" dirty="0">
                <a:solidFill>
                  <a:schemeClr val="bg1"/>
                </a:solidFill>
                <a:effectLst>
                  <a:outerShdw blurRad="38100" dist="38100" dir="2700000" algn="tl">
                    <a:srgbClr val="000000">
                      <a:alpha val="43137"/>
                    </a:srgbClr>
                  </a:outerShdw>
                </a:effectLst>
                <a:latin typeface="Arial Narrow" panose="020B0606020202030204" pitchFamily="34" charset="0"/>
              </a:rPr>
              <a:t> </a:t>
            </a:r>
            <a:r>
              <a:rPr lang="ro-RO" b="1" dirty="0">
                <a:solidFill>
                  <a:schemeClr val="bg1"/>
                </a:solidFill>
                <a:effectLst>
                  <a:outerShdw blurRad="38100" dist="38100" dir="2700000" algn="tl">
                    <a:srgbClr val="000000">
                      <a:alpha val="43137"/>
                    </a:srgbClr>
                  </a:outerShdw>
                </a:effectLst>
                <a:latin typeface="Arial Narrow" panose="020B0606020202030204" pitchFamily="34" charset="0"/>
              </a:rPr>
              <a:t>Responsabilităţile managementului</a:t>
            </a:r>
          </a:p>
          <a:p>
            <a:pPr marL="457200" lvl="0" indent="-457200" algn="just">
              <a:buFont typeface="Wingdings" panose="05000000000000000000" pitchFamily="2" charset="2"/>
              <a:buChar char="q"/>
            </a:pPr>
            <a:r>
              <a:rPr lang="ro-RO" b="1" i="1" dirty="0">
                <a:solidFill>
                  <a:srgbClr val="FFFF00"/>
                </a:solidFill>
                <a:effectLst>
                  <a:outerShdw blurRad="38100" dist="38100" dir="2700000" algn="tl">
                    <a:srgbClr val="000000">
                      <a:alpha val="43137"/>
                    </a:srgbClr>
                  </a:outerShdw>
                </a:effectLst>
                <a:latin typeface="Arial Narrow" panose="020B0606020202030204" pitchFamily="34" charset="0"/>
              </a:rPr>
              <a:t>P3:</a:t>
            </a:r>
            <a:r>
              <a:rPr lang="ro-RO" b="1" i="1" dirty="0">
                <a:solidFill>
                  <a:schemeClr val="bg1"/>
                </a:solidFill>
                <a:effectLst>
                  <a:outerShdw blurRad="38100" dist="38100" dir="2700000" algn="tl">
                    <a:srgbClr val="000000">
                      <a:alpha val="43137"/>
                    </a:srgbClr>
                  </a:outerShdw>
                </a:effectLst>
                <a:latin typeface="Arial Narrow" panose="020B0606020202030204" pitchFamily="34" charset="0"/>
              </a:rPr>
              <a:t> </a:t>
            </a:r>
            <a:r>
              <a:rPr lang="ro-RO" b="1" dirty="0">
                <a:solidFill>
                  <a:schemeClr val="bg1"/>
                </a:solidFill>
                <a:effectLst>
                  <a:outerShdw blurRad="38100" dist="38100" dir="2700000" algn="tl">
                    <a:srgbClr val="000000">
                      <a:alpha val="43137"/>
                    </a:srgbClr>
                  </a:outerShdw>
                </a:effectLst>
                <a:latin typeface="Arial Narrow" panose="020B0606020202030204" pitchFamily="34" charset="0"/>
              </a:rPr>
              <a:t>Managementul resurselor</a:t>
            </a:r>
          </a:p>
          <a:p>
            <a:pPr marL="457200" lvl="0" indent="-457200" algn="just">
              <a:buFont typeface="Wingdings" panose="05000000000000000000" pitchFamily="2" charset="2"/>
              <a:buChar char="q"/>
            </a:pPr>
            <a:r>
              <a:rPr lang="ro-RO" b="1" i="1" dirty="0">
                <a:solidFill>
                  <a:srgbClr val="FFFF00"/>
                </a:solidFill>
                <a:effectLst>
                  <a:outerShdw blurRad="38100" dist="38100" dir="2700000" algn="tl">
                    <a:srgbClr val="000000">
                      <a:alpha val="43137"/>
                    </a:srgbClr>
                  </a:outerShdw>
                </a:effectLst>
                <a:latin typeface="Arial Narrow" panose="020B0606020202030204" pitchFamily="34" charset="0"/>
              </a:rPr>
              <a:t>P4:</a:t>
            </a:r>
            <a:r>
              <a:rPr lang="ro-RO" b="1" i="1" dirty="0">
                <a:solidFill>
                  <a:schemeClr val="bg1"/>
                </a:solidFill>
                <a:effectLst>
                  <a:outerShdw blurRad="38100" dist="38100" dir="2700000" algn="tl">
                    <a:srgbClr val="000000">
                      <a:alpha val="43137"/>
                    </a:srgbClr>
                  </a:outerShdw>
                </a:effectLst>
                <a:latin typeface="Arial Narrow" panose="020B0606020202030204" pitchFamily="34" charset="0"/>
              </a:rPr>
              <a:t> </a:t>
            </a:r>
            <a:r>
              <a:rPr lang="ro-RO" b="1" dirty="0">
                <a:solidFill>
                  <a:schemeClr val="bg1"/>
                </a:solidFill>
                <a:effectLst>
                  <a:outerShdw blurRad="38100" dist="38100" dir="2700000" algn="tl">
                    <a:srgbClr val="000000">
                      <a:alpha val="43137"/>
                    </a:srgbClr>
                  </a:outerShdw>
                </a:effectLst>
                <a:latin typeface="Arial Narrow" panose="020B0606020202030204" pitchFamily="34" charset="0"/>
              </a:rPr>
              <a:t>Proiectare şi dezvoltare</a:t>
            </a:r>
          </a:p>
          <a:p>
            <a:pPr marL="457200" lvl="0" indent="-457200" algn="just">
              <a:buFont typeface="Wingdings" panose="05000000000000000000" pitchFamily="2" charset="2"/>
              <a:buChar char="q"/>
            </a:pPr>
            <a:r>
              <a:rPr lang="ro-RO" b="1" i="1" dirty="0">
                <a:solidFill>
                  <a:srgbClr val="FFFF00"/>
                </a:solidFill>
                <a:effectLst>
                  <a:outerShdw blurRad="38100" dist="38100" dir="2700000" algn="tl">
                    <a:srgbClr val="000000">
                      <a:alpha val="43137"/>
                    </a:srgbClr>
                  </a:outerShdw>
                </a:effectLst>
                <a:latin typeface="Arial Narrow" panose="020B0606020202030204" pitchFamily="34" charset="0"/>
              </a:rPr>
              <a:t>P5:</a:t>
            </a:r>
            <a:r>
              <a:rPr lang="ro-RO" b="1" i="1" dirty="0">
                <a:solidFill>
                  <a:srgbClr val="FF0000"/>
                </a:solidFill>
                <a:effectLst>
                  <a:outerShdw blurRad="38100" dist="38100" dir="2700000" algn="tl">
                    <a:srgbClr val="000000">
                      <a:alpha val="43137"/>
                    </a:srgbClr>
                  </a:outerShdw>
                </a:effectLst>
                <a:latin typeface="Arial Narrow" panose="020B0606020202030204" pitchFamily="34" charset="0"/>
              </a:rPr>
              <a:t> </a:t>
            </a:r>
            <a:r>
              <a:rPr lang="ro-RO" b="1" dirty="0">
                <a:solidFill>
                  <a:schemeClr val="bg1"/>
                </a:solidFill>
                <a:effectLst>
                  <a:outerShdw blurRad="38100" dist="38100" dir="2700000" algn="tl">
                    <a:srgbClr val="000000">
                      <a:alpha val="43137"/>
                    </a:srgbClr>
                  </a:outerShdw>
                </a:effectLst>
                <a:latin typeface="Arial Narrow" panose="020B0606020202030204" pitchFamily="34" charset="0"/>
              </a:rPr>
              <a:t>Predare şi învăţare</a:t>
            </a:r>
          </a:p>
          <a:p>
            <a:pPr marL="457200" lvl="0" indent="-457200" algn="just">
              <a:buFont typeface="Wingdings" panose="05000000000000000000" pitchFamily="2" charset="2"/>
              <a:buChar char="q"/>
            </a:pPr>
            <a:r>
              <a:rPr lang="ro-RO" b="1" i="1" dirty="0">
                <a:solidFill>
                  <a:srgbClr val="FFFF00"/>
                </a:solidFill>
                <a:effectLst>
                  <a:outerShdw blurRad="38100" dist="38100" dir="2700000" algn="tl">
                    <a:srgbClr val="000000">
                      <a:alpha val="43137"/>
                    </a:srgbClr>
                  </a:outerShdw>
                </a:effectLst>
                <a:latin typeface="Arial Narrow" panose="020B0606020202030204" pitchFamily="34" charset="0"/>
              </a:rPr>
              <a:t>P6:</a:t>
            </a:r>
            <a:r>
              <a:rPr lang="ro-RO" b="1" dirty="0">
                <a:solidFill>
                  <a:srgbClr val="FF0000"/>
                </a:solidFill>
                <a:effectLst>
                  <a:outerShdw blurRad="38100" dist="38100" dir="2700000" algn="tl">
                    <a:srgbClr val="000000">
                      <a:alpha val="43137"/>
                    </a:srgbClr>
                  </a:outerShdw>
                </a:effectLst>
                <a:latin typeface="Arial Narrow" panose="020B0606020202030204" pitchFamily="34" charset="0"/>
              </a:rPr>
              <a:t> </a:t>
            </a:r>
            <a:r>
              <a:rPr lang="ro-RO" b="1" dirty="0">
                <a:solidFill>
                  <a:schemeClr val="bg1"/>
                </a:solidFill>
                <a:effectLst>
                  <a:outerShdw blurRad="38100" dist="38100" dir="2700000" algn="tl">
                    <a:srgbClr val="000000">
                      <a:alpha val="43137"/>
                    </a:srgbClr>
                  </a:outerShdw>
                </a:effectLst>
                <a:latin typeface="Arial Narrow" panose="020B0606020202030204" pitchFamily="34" charset="0"/>
              </a:rPr>
              <a:t>Evaluare şi certificare</a:t>
            </a:r>
          </a:p>
          <a:p>
            <a:pPr marL="457200" lvl="0" indent="-457200" algn="just">
              <a:buFont typeface="Wingdings" panose="05000000000000000000" pitchFamily="2" charset="2"/>
              <a:buChar char="q"/>
            </a:pPr>
            <a:r>
              <a:rPr lang="ro-RO" b="1" i="1" dirty="0">
                <a:solidFill>
                  <a:srgbClr val="FFFF00"/>
                </a:solidFill>
                <a:effectLst>
                  <a:outerShdw blurRad="38100" dist="38100" dir="2700000" algn="tl">
                    <a:srgbClr val="000000">
                      <a:alpha val="43137"/>
                    </a:srgbClr>
                  </a:outerShdw>
                </a:effectLst>
                <a:latin typeface="Arial Narrow" panose="020B0606020202030204" pitchFamily="34" charset="0"/>
              </a:rPr>
              <a:t>P7:</a:t>
            </a:r>
            <a:r>
              <a:rPr lang="ro-RO" b="1" i="1" dirty="0">
                <a:solidFill>
                  <a:srgbClr val="FF0000"/>
                </a:solidFill>
                <a:effectLst>
                  <a:outerShdw blurRad="38100" dist="38100" dir="2700000" algn="tl">
                    <a:srgbClr val="000000">
                      <a:alpha val="43137"/>
                    </a:srgbClr>
                  </a:outerShdw>
                </a:effectLst>
                <a:latin typeface="Arial Narrow" panose="020B0606020202030204" pitchFamily="34" charset="0"/>
              </a:rPr>
              <a:t> </a:t>
            </a:r>
            <a:r>
              <a:rPr lang="ro-RO" b="1" dirty="0">
                <a:solidFill>
                  <a:schemeClr val="bg1"/>
                </a:solidFill>
                <a:effectLst>
                  <a:outerShdw blurRad="38100" dist="38100" dir="2700000" algn="tl">
                    <a:srgbClr val="000000">
                      <a:alpha val="43137"/>
                    </a:srgbClr>
                  </a:outerShdw>
                </a:effectLst>
                <a:latin typeface="Arial Narrow" panose="020B0606020202030204" pitchFamily="34" charset="0"/>
              </a:rPr>
              <a:t>Măsură şi analiză</a:t>
            </a:r>
          </a:p>
          <a:p>
            <a:pPr marL="457200" lvl="0" indent="-457200" algn="just">
              <a:buFont typeface="Wingdings" panose="05000000000000000000" pitchFamily="2" charset="2"/>
              <a:buChar char="q"/>
            </a:pPr>
            <a:r>
              <a:rPr lang="ro-RO" b="1" i="1" dirty="0">
                <a:solidFill>
                  <a:srgbClr val="FFFF00"/>
                </a:solidFill>
                <a:effectLst>
                  <a:outerShdw blurRad="38100" dist="38100" dir="2700000" algn="tl">
                    <a:srgbClr val="000000">
                      <a:alpha val="43137"/>
                    </a:srgbClr>
                  </a:outerShdw>
                </a:effectLst>
                <a:latin typeface="Arial Narrow" panose="020B0606020202030204" pitchFamily="34" charset="0"/>
              </a:rPr>
              <a:t>P8:</a:t>
            </a:r>
            <a:r>
              <a:rPr lang="ro-RO" b="1" dirty="0">
                <a:solidFill>
                  <a:schemeClr val="bg1"/>
                </a:solidFill>
                <a:effectLst>
                  <a:outerShdw blurRad="38100" dist="38100" dir="2700000" algn="tl">
                    <a:srgbClr val="000000">
                      <a:alpha val="43137"/>
                    </a:srgbClr>
                  </a:outerShdw>
                </a:effectLst>
                <a:latin typeface="Arial Narrow" panose="020B0606020202030204" pitchFamily="34" charset="0"/>
              </a:rPr>
              <a:t> Îmbunătăţire.</a:t>
            </a:r>
            <a:endParaRPr lang="en-US" b="1" dirty="0">
              <a:solidFill>
                <a:schemeClr val="bg1"/>
              </a:solidFill>
              <a:effectLst>
                <a:outerShdw blurRad="38100" dist="38100" dir="2700000" algn="tl">
                  <a:srgbClr val="000000">
                    <a:alpha val="43137"/>
                  </a:srgbClr>
                </a:outerShdw>
              </a:effectLst>
              <a:latin typeface="Arial Narrow" panose="020B0606020202030204" pitchFamily="34" charset="0"/>
            </a:endParaRPr>
          </a:p>
          <a:p>
            <a:endParaRPr lang="en-US" dirty="0"/>
          </a:p>
        </p:txBody>
      </p:sp>
    </p:spTree>
    <p:extLst>
      <p:ext uri="{BB962C8B-B14F-4D97-AF65-F5344CB8AC3E}">
        <p14:creationId xmlns:p14="http://schemas.microsoft.com/office/powerpoint/2010/main" val="7896350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a:bodyPr>
          <a:lstStyle/>
          <a:p>
            <a:endPar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7999"/>
          </a:xfrm>
          <a:prstGeom prst="rect">
            <a:avLst/>
          </a:prstGeom>
        </p:spPr>
      </p:pic>
      <p:sp>
        <p:nvSpPr>
          <p:cNvPr id="8" name="Title 1"/>
          <p:cNvSpPr txBox="1">
            <a:spLocks/>
          </p:cNvSpPr>
          <p:nvPr/>
        </p:nvSpPr>
        <p:spPr>
          <a:xfrm>
            <a:off x="0" y="0"/>
            <a:ext cx="12192000" cy="101599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o-RO"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EXAMENUL DE BACALAUREAT 2020, </a:t>
            </a:r>
            <a:br>
              <a:rPr lang="ro-RO"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ro-RO"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SESIUNEA IUNIE-IULIE </a:t>
            </a:r>
            <a:endParaRPr lang="en-GB" sz="28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
        <p:nvSpPr>
          <p:cNvPr id="4" name="Subtitle 3"/>
          <p:cNvSpPr>
            <a:spLocks noGrp="1"/>
          </p:cNvSpPr>
          <p:nvPr>
            <p:ph type="subTitle" idx="1"/>
          </p:nvPr>
        </p:nvSpPr>
        <p:spPr>
          <a:xfrm>
            <a:off x="0" y="2197099"/>
            <a:ext cx="12192000" cy="4660900"/>
          </a:xfrm>
        </p:spPr>
        <p:txBody>
          <a:bodyPr>
            <a:normAutofit/>
          </a:bodyPr>
          <a:lstStyle/>
          <a:p>
            <a:pPr>
              <a:lnSpc>
                <a:spcPct val="100000"/>
              </a:lnSpc>
            </a:pPr>
            <a:endParaRPr lang="en-US"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lnSpc>
                <a:spcPct val="100000"/>
              </a:lnSpc>
            </a:pPr>
            <a:endPar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dirty="0"/>
          </a:p>
          <a:p>
            <a:endParaRPr lang="en-US" dirty="0"/>
          </a:p>
        </p:txBody>
      </p:sp>
      <p:sp>
        <p:nvSpPr>
          <p:cNvPr id="6" name="Subtitle 2"/>
          <p:cNvSpPr txBox="1">
            <a:spLocks/>
          </p:cNvSpPr>
          <p:nvPr/>
        </p:nvSpPr>
        <p:spPr>
          <a:xfrm>
            <a:off x="880110" y="1692330"/>
            <a:ext cx="10431780" cy="3837480"/>
          </a:xfrm>
          <a:prstGeom prst="rect">
            <a:avLst/>
          </a:prstGeom>
          <a:solidFill>
            <a:srgbClr val="FFFF0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10000"/>
              </a:lnSpc>
              <a:spcBef>
                <a:spcPts val="0"/>
              </a:spcBef>
            </a:pPr>
            <a:r>
              <a:rPr lang="ro-RO" b="1">
                <a:effectLst>
                  <a:outerShdw blurRad="38100" dist="38100" dir="2700000" algn="tl">
                    <a:srgbClr val="000000">
                      <a:alpha val="43137"/>
                    </a:srgbClr>
                  </a:outerShdw>
                </a:effectLst>
                <a:latin typeface="Arial" panose="020B0604020202020204" pitchFamily="34" charset="0"/>
                <a:cs typeface="Arial" panose="020B0604020202020204" pitchFamily="34" charset="0"/>
              </a:rPr>
              <a:t>PROCENTUL DE PROMOVABILITATE la examenul de bacalaureat 2020, sesiunea iunie-iulie, JUDEȚUL SIBIU</a:t>
            </a:r>
            <a:endParaRPr lang="en-US" b="1">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nSpc>
                <a:spcPct val="110000"/>
              </a:lnSpc>
              <a:spcBef>
                <a:spcPts val="0"/>
              </a:spcBef>
            </a:pPr>
            <a:r>
              <a:rPr lang="ro-RO" sz="3200"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73,80%</a:t>
            </a:r>
          </a:p>
          <a:p>
            <a:pPr>
              <a:lnSpc>
                <a:spcPct val="110000"/>
              </a:lnSpc>
              <a:spcBef>
                <a:spcPts val="0"/>
              </a:spcBef>
            </a:pPr>
            <a:r>
              <a:rPr lang="ro-RO" sz="3200"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LOCUL AL II-LEA PE ȚARĂ</a:t>
            </a:r>
            <a:endParaRPr lang="en-US" sz="3200"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nSpc>
                <a:spcPct val="110000"/>
              </a:lnSpc>
              <a:spcBef>
                <a:spcPts val="0"/>
              </a:spcBef>
            </a:pPr>
            <a:r>
              <a:rPr lang="ro-RO" b="1">
                <a:effectLst>
                  <a:outerShdw blurRad="38100" dist="38100" dir="2700000" algn="tl">
                    <a:srgbClr val="000000">
                      <a:alpha val="43137"/>
                    </a:srgbClr>
                  </a:outerShdw>
                </a:effectLst>
                <a:latin typeface="Arial" panose="020B0604020202020204" pitchFamily="34" charset="0"/>
                <a:cs typeface="Arial" panose="020B0604020202020204" pitchFamily="34" charset="0"/>
              </a:rPr>
              <a:t>PROMOȚIA 2019-2020: PROCENTUL DE PROMOVABILITATE </a:t>
            </a:r>
            <a:r>
              <a:rPr lang="ro-RO"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92,03% </a:t>
            </a:r>
          </a:p>
          <a:p>
            <a:pPr>
              <a:lnSpc>
                <a:spcPct val="110000"/>
              </a:lnSpc>
              <a:spcBef>
                <a:spcPts val="0"/>
              </a:spcBef>
            </a:pPr>
            <a:r>
              <a:rPr lang="ro-RO" b="1">
                <a:effectLst>
                  <a:outerShdw blurRad="38100" dist="38100" dir="2700000" algn="tl">
                    <a:srgbClr val="000000">
                      <a:alpha val="43137"/>
                    </a:srgbClr>
                  </a:outerShdw>
                </a:effectLst>
                <a:latin typeface="Arial" panose="020B0604020202020204" pitchFamily="34" charset="0"/>
                <a:cs typeface="Arial" panose="020B0604020202020204" pitchFamily="34" charset="0"/>
              </a:rPr>
              <a:t>RATA DE PROMOVABILITATE NAȚIONALĂ PENTRU PROMOȚIA CURENTĂ: </a:t>
            </a:r>
            <a:r>
              <a:rPr lang="ro-RO"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72,9%</a:t>
            </a:r>
          </a:p>
          <a:p>
            <a:pPr>
              <a:lnSpc>
                <a:spcPct val="110000"/>
              </a:lnSpc>
              <a:spcBef>
                <a:spcPts val="0"/>
              </a:spcBef>
            </a:pPr>
            <a:r>
              <a:rPr lang="ro-RO" b="1">
                <a:effectLst>
                  <a:outerShdw blurRad="38100" dist="38100" dir="2700000" algn="tl">
                    <a:srgbClr val="000000">
                      <a:alpha val="43137"/>
                    </a:srgbClr>
                  </a:outerShdw>
                </a:effectLst>
                <a:latin typeface="Arial" panose="020B0604020202020204" pitchFamily="34" charset="0"/>
                <a:cs typeface="Arial" panose="020B0604020202020204" pitchFamily="34" charset="0"/>
              </a:rPr>
              <a:t>RATA DE PROMOVABILITATE NAȚIONALĂ: </a:t>
            </a:r>
            <a:r>
              <a:rPr lang="ro-RO"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64,50%</a:t>
            </a:r>
            <a:endParaRPr lang="ro-RO"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21113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a:bodyPr>
          <a:lstStyle/>
          <a:p>
            <a:endPar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7999"/>
          </a:xfrm>
          <a:prstGeom prst="rect">
            <a:avLst/>
          </a:prstGeom>
        </p:spPr>
      </p:pic>
      <p:sp>
        <p:nvSpPr>
          <p:cNvPr id="8" name="Title 1"/>
          <p:cNvSpPr txBox="1">
            <a:spLocks/>
          </p:cNvSpPr>
          <p:nvPr/>
        </p:nvSpPr>
        <p:spPr>
          <a:xfrm>
            <a:off x="0" y="0"/>
            <a:ext cx="12192000" cy="101599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o-RO"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EXAMENUL DE BACALAUREAT 2020, </a:t>
            </a:r>
            <a:br>
              <a:rPr lang="ro-RO"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ro-RO"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SESIUNEA AUGUST-SEPTEMBRIE</a:t>
            </a:r>
            <a:endParaRPr lang="en-GB" sz="2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Subtitle 3"/>
          <p:cNvSpPr>
            <a:spLocks noGrp="1"/>
          </p:cNvSpPr>
          <p:nvPr>
            <p:ph type="subTitle" idx="1"/>
          </p:nvPr>
        </p:nvSpPr>
        <p:spPr>
          <a:xfrm>
            <a:off x="0" y="2197099"/>
            <a:ext cx="12192000" cy="4660900"/>
          </a:xfrm>
        </p:spPr>
        <p:txBody>
          <a:bodyPr>
            <a:normAutofit/>
          </a:bodyPr>
          <a:lstStyle/>
          <a:p>
            <a:pPr>
              <a:lnSpc>
                <a:spcPct val="100000"/>
              </a:lnSpc>
            </a:pPr>
            <a:endParaRPr lang="en-US"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lnSpc>
                <a:spcPct val="100000"/>
              </a:lnSpc>
            </a:pPr>
            <a:endPar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dirty="0"/>
          </a:p>
          <a:p>
            <a:endParaRPr lang="en-US" dirty="0"/>
          </a:p>
        </p:txBody>
      </p:sp>
      <p:sp>
        <p:nvSpPr>
          <p:cNvPr id="6" name="Subtitle 2"/>
          <p:cNvSpPr txBox="1">
            <a:spLocks/>
          </p:cNvSpPr>
          <p:nvPr/>
        </p:nvSpPr>
        <p:spPr>
          <a:xfrm>
            <a:off x="723900" y="1707110"/>
            <a:ext cx="10431780" cy="3443780"/>
          </a:xfrm>
          <a:prstGeom prst="rect">
            <a:avLst/>
          </a:prstGeom>
          <a:solidFill>
            <a:srgbClr val="FFFF0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10000"/>
              </a:lnSpc>
              <a:spcBef>
                <a:spcPts val="0"/>
              </a:spcBef>
            </a:pPr>
            <a:r>
              <a:rPr lang="ro-RO" b="1">
                <a:effectLst>
                  <a:outerShdw blurRad="38100" dist="38100" dir="2700000" algn="tl">
                    <a:srgbClr val="000000">
                      <a:alpha val="43137"/>
                    </a:srgbClr>
                  </a:outerShdw>
                </a:effectLst>
                <a:latin typeface="Arial" panose="020B0604020202020204" pitchFamily="34" charset="0"/>
                <a:cs typeface="Arial" panose="020B0604020202020204" pitchFamily="34" charset="0"/>
              </a:rPr>
              <a:t>PROCENTUL DE PROMOVABILITATE la examenul de bacalaureat 2020, sesiunea AUGUST-SEPTEMBRIE, JUDEȚUL SIBIU</a:t>
            </a:r>
            <a:endParaRPr lang="en-US" b="1">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nSpc>
                <a:spcPct val="110000"/>
              </a:lnSpc>
              <a:spcBef>
                <a:spcPts val="0"/>
              </a:spcBef>
            </a:pPr>
            <a:r>
              <a:rPr lang="ro-RO" sz="3200"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30,70%</a:t>
            </a:r>
            <a:endParaRPr lang="en-US" sz="3200"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nSpc>
                <a:spcPct val="110000"/>
              </a:lnSpc>
              <a:spcBef>
                <a:spcPts val="0"/>
              </a:spcBef>
            </a:pPr>
            <a:r>
              <a:rPr lang="ro-RO"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RATA DE PROMOVABILITATE NAȚIONALĂ: 34,1% </a:t>
            </a:r>
            <a:endParaRPr lang="ro-RO"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73272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a:bodyPr>
          <a:lstStyle/>
          <a:p>
            <a:endPar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7999"/>
          </a:xfrm>
          <a:prstGeom prst="rect">
            <a:avLst/>
          </a:prstGeom>
        </p:spPr>
      </p:pic>
      <p:sp>
        <p:nvSpPr>
          <p:cNvPr id="8" name="Title 1"/>
          <p:cNvSpPr txBox="1">
            <a:spLocks/>
          </p:cNvSpPr>
          <p:nvPr/>
        </p:nvSpPr>
        <p:spPr>
          <a:xfrm>
            <a:off x="0" y="0"/>
            <a:ext cx="12192000" cy="101599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o-RO"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REZULTATELE OBȚINUTE LA EVALUAREA NAȚIONALĂ PENTRU ELEVII CLASEI A VIII-A 2020</a:t>
            </a:r>
            <a:endParaRPr lang="en-GB"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Subtitle 3"/>
          <p:cNvSpPr>
            <a:spLocks noGrp="1"/>
          </p:cNvSpPr>
          <p:nvPr>
            <p:ph type="subTitle" idx="1"/>
          </p:nvPr>
        </p:nvSpPr>
        <p:spPr>
          <a:xfrm>
            <a:off x="0" y="2197099"/>
            <a:ext cx="12192000" cy="4660900"/>
          </a:xfrm>
        </p:spPr>
        <p:txBody>
          <a:bodyPr>
            <a:normAutofit/>
          </a:bodyPr>
          <a:lstStyle/>
          <a:p>
            <a:pPr>
              <a:lnSpc>
                <a:spcPct val="100000"/>
              </a:lnSpc>
            </a:pPr>
            <a:endParaRPr lang="en-US"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lnSpc>
                <a:spcPct val="100000"/>
              </a:lnSpc>
            </a:pPr>
            <a:endPar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dirty="0"/>
          </a:p>
          <a:p>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609659621"/>
              </p:ext>
            </p:extLst>
          </p:nvPr>
        </p:nvGraphicFramePr>
        <p:xfrm>
          <a:off x="368301" y="1041398"/>
          <a:ext cx="11455397" cy="3268599"/>
        </p:xfrm>
        <a:graphic>
          <a:graphicData uri="http://schemas.openxmlformats.org/drawingml/2006/table">
            <a:tbl>
              <a:tblPr firstRow="1" firstCol="1" bandRow="1">
                <a:tableStyleId>{5C22544A-7EE6-4342-B048-85BDC9FD1C3A}</a:tableStyleId>
              </a:tblPr>
              <a:tblGrid>
                <a:gridCol w="1003300">
                  <a:extLst>
                    <a:ext uri="{9D8B030D-6E8A-4147-A177-3AD203B41FA5}">
                      <a16:colId xmlns:a16="http://schemas.microsoft.com/office/drawing/2014/main" val="20000"/>
                    </a:ext>
                  </a:extLst>
                </a:gridCol>
                <a:gridCol w="1079500">
                  <a:extLst>
                    <a:ext uri="{9D8B030D-6E8A-4147-A177-3AD203B41FA5}">
                      <a16:colId xmlns:a16="http://schemas.microsoft.com/office/drawing/2014/main" val="20001"/>
                    </a:ext>
                  </a:extLst>
                </a:gridCol>
                <a:gridCol w="8001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520700">
                  <a:extLst>
                    <a:ext uri="{9D8B030D-6E8A-4147-A177-3AD203B41FA5}">
                      <a16:colId xmlns:a16="http://schemas.microsoft.com/office/drawing/2014/main" val="20004"/>
                    </a:ext>
                  </a:extLst>
                </a:gridCol>
                <a:gridCol w="571500">
                  <a:extLst>
                    <a:ext uri="{9D8B030D-6E8A-4147-A177-3AD203B41FA5}">
                      <a16:colId xmlns:a16="http://schemas.microsoft.com/office/drawing/2014/main" val="20005"/>
                    </a:ext>
                  </a:extLst>
                </a:gridCol>
                <a:gridCol w="647700">
                  <a:extLst>
                    <a:ext uri="{9D8B030D-6E8A-4147-A177-3AD203B41FA5}">
                      <a16:colId xmlns:a16="http://schemas.microsoft.com/office/drawing/2014/main" val="20006"/>
                    </a:ext>
                  </a:extLst>
                </a:gridCol>
                <a:gridCol w="723900">
                  <a:extLst>
                    <a:ext uri="{9D8B030D-6E8A-4147-A177-3AD203B41FA5}">
                      <a16:colId xmlns:a16="http://schemas.microsoft.com/office/drawing/2014/main" val="20007"/>
                    </a:ext>
                  </a:extLst>
                </a:gridCol>
                <a:gridCol w="609600">
                  <a:extLst>
                    <a:ext uri="{9D8B030D-6E8A-4147-A177-3AD203B41FA5}">
                      <a16:colId xmlns:a16="http://schemas.microsoft.com/office/drawing/2014/main" val="20008"/>
                    </a:ext>
                  </a:extLst>
                </a:gridCol>
                <a:gridCol w="635000">
                  <a:extLst>
                    <a:ext uri="{9D8B030D-6E8A-4147-A177-3AD203B41FA5}">
                      <a16:colId xmlns:a16="http://schemas.microsoft.com/office/drawing/2014/main" val="20009"/>
                    </a:ext>
                  </a:extLst>
                </a:gridCol>
                <a:gridCol w="647700">
                  <a:extLst>
                    <a:ext uri="{9D8B030D-6E8A-4147-A177-3AD203B41FA5}">
                      <a16:colId xmlns:a16="http://schemas.microsoft.com/office/drawing/2014/main" val="20010"/>
                    </a:ext>
                  </a:extLst>
                </a:gridCol>
                <a:gridCol w="671800">
                  <a:extLst>
                    <a:ext uri="{9D8B030D-6E8A-4147-A177-3AD203B41FA5}">
                      <a16:colId xmlns:a16="http://schemas.microsoft.com/office/drawing/2014/main" val="20011"/>
                    </a:ext>
                  </a:extLst>
                </a:gridCol>
                <a:gridCol w="598200">
                  <a:extLst>
                    <a:ext uri="{9D8B030D-6E8A-4147-A177-3AD203B41FA5}">
                      <a16:colId xmlns:a16="http://schemas.microsoft.com/office/drawing/2014/main" val="20012"/>
                    </a:ext>
                  </a:extLst>
                </a:gridCol>
                <a:gridCol w="673100">
                  <a:extLst>
                    <a:ext uri="{9D8B030D-6E8A-4147-A177-3AD203B41FA5}">
                      <a16:colId xmlns:a16="http://schemas.microsoft.com/office/drawing/2014/main" val="20013"/>
                    </a:ext>
                  </a:extLst>
                </a:gridCol>
                <a:gridCol w="355600">
                  <a:extLst>
                    <a:ext uri="{9D8B030D-6E8A-4147-A177-3AD203B41FA5}">
                      <a16:colId xmlns:a16="http://schemas.microsoft.com/office/drawing/2014/main" val="20014"/>
                    </a:ext>
                  </a:extLst>
                </a:gridCol>
                <a:gridCol w="1155697">
                  <a:extLst>
                    <a:ext uri="{9D8B030D-6E8A-4147-A177-3AD203B41FA5}">
                      <a16:colId xmlns:a16="http://schemas.microsoft.com/office/drawing/2014/main" val="20015"/>
                    </a:ext>
                  </a:extLst>
                </a:gridCol>
              </a:tblGrid>
              <a:tr h="2094547">
                <a:tc>
                  <a:txBody>
                    <a:bodyPr/>
                    <a:lstStyle/>
                    <a:p>
                      <a:pPr marL="71755" marR="71755" algn="ctr">
                        <a:lnSpc>
                          <a:spcPct val="107000"/>
                        </a:lnSpc>
                        <a:spcBef>
                          <a:spcPts val="0"/>
                        </a:spcBef>
                        <a:spcAft>
                          <a:spcPts val="0"/>
                        </a:spcAft>
                      </a:pPr>
                      <a:r>
                        <a:rPr lang="en-US" sz="1800" b="1" dirty="0">
                          <a:solidFill>
                            <a:schemeClr val="bg1"/>
                          </a:solidFill>
                          <a:effectLst>
                            <a:outerShdw blurRad="38100" dist="38100" dir="2700000" algn="tl">
                              <a:srgbClr val="000000">
                                <a:alpha val="43137"/>
                              </a:srgbClr>
                            </a:outerShdw>
                          </a:effectLst>
                          <a:latin typeface="Arial Narrow" panose="020B0606020202030204" pitchFamily="34" charset="0"/>
                        </a:rPr>
                        <a:t>ÎNSCRIȘI</a:t>
                      </a:r>
                      <a:endParaRPr lang="en-US" sz="18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a:txBody>
                    <a:bodyPr/>
                    <a:lstStyle/>
                    <a:p>
                      <a:pPr marL="71755" marR="71755" algn="ctr">
                        <a:lnSpc>
                          <a:spcPct val="107000"/>
                        </a:lnSpc>
                        <a:spcBef>
                          <a:spcPts val="0"/>
                        </a:spcBef>
                        <a:spcAft>
                          <a:spcPts val="0"/>
                        </a:spcAft>
                      </a:pPr>
                      <a:r>
                        <a:rPr lang="en-US" sz="1800" b="1" dirty="0">
                          <a:solidFill>
                            <a:schemeClr val="bg1"/>
                          </a:solidFill>
                          <a:effectLst>
                            <a:outerShdw blurRad="38100" dist="38100" dir="2700000" algn="tl">
                              <a:srgbClr val="000000">
                                <a:alpha val="43137"/>
                              </a:srgbClr>
                            </a:outerShdw>
                          </a:effectLst>
                          <a:latin typeface="Arial Narrow" panose="020B0606020202030204" pitchFamily="34" charset="0"/>
                        </a:rPr>
                        <a:t>CANDIDAȚI CU MEDIA PESTE 5</a:t>
                      </a:r>
                      <a:endParaRPr lang="en-US" sz="18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a:txBody>
                    <a:bodyPr/>
                    <a:lstStyle/>
                    <a:p>
                      <a:pPr marL="71755" marR="71755" algn="ctr">
                        <a:lnSpc>
                          <a:spcPct val="107000"/>
                        </a:lnSpc>
                        <a:spcBef>
                          <a:spcPts val="0"/>
                        </a:spcBef>
                        <a:spcAft>
                          <a:spcPts val="0"/>
                        </a:spcAft>
                      </a:pPr>
                      <a:r>
                        <a:rPr lang="en-US" sz="1800" b="1" dirty="0">
                          <a:solidFill>
                            <a:schemeClr val="bg1"/>
                          </a:solidFill>
                          <a:effectLst>
                            <a:outerShdw blurRad="38100" dist="38100" dir="2700000" algn="tl">
                              <a:srgbClr val="000000">
                                <a:alpha val="43137"/>
                              </a:srgbClr>
                            </a:outerShdw>
                          </a:effectLst>
                          <a:latin typeface="Arial Narrow" panose="020B0606020202030204" pitchFamily="34" charset="0"/>
                        </a:rPr>
                        <a:t>PREZENȚI</a:t>
                      </a:r>
                      <a:endParaRPr lang="en-US" sz="18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a:txBody>
                    <a:bodyPr/>
                    <a:lstStyle/>
                    <a:p>
                      <a:pPr marL="71755" marR="71755" algn="ctr">
                        <a:lnSpc>
                          <a:spcPct val="107000"/>
                        </a:lnSpc>
                        <a:spcBef>
                          <a:spcPts val="0"/>
                        </a:spcBef>
                        <a:spcAft>
                          <a:spcPts val="0"/>
                        </a:spcAft>
                      </a:pPr>
                      <a:r>
                        <a:rPr lang="en-US" sz="1800" b="1" dirty="0">
                          <a:solidFill>
                            <a:schemeClr val="bg1"/>
                          </a:solidFill>
                          <a:effectLst>
                            <a:outerShdw blurRad="38100" dist="38100" dir="2700000" algn="tl">
                              <a:srgbClr val="000000">
                                <a:alpha val="43137"/>
                              </a:srgbClr>
                            </a:outerShdw>
                          </a:effectLst>
                          <a:latin typeface="Arial Narrow" panose="020B0606020202030204" pitchFamily="34" charset="0"/>
                        </a:rPr>
                        <a:t>NEPREZENTAȚI</a:t>
                      </a:r>
                      <a:endParaRPr lang="en-US" sz="18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a:txBody>
                    <a:bodyPr/>
                    <a:lstStyle/>
                    <a:p>
                      <a:pPr marL="71755" marR="71755" algn="ctr">
                        <a:lnSpc>
                          <a:spcPct val="107000"/>
                        </a:lnSpc>
                        <a:spcBef>
                          <a:spcPts val="0"/>
                        </a:spcBef>
                        <a:spcAft>
                          <a:spcPts val="0"/>
                        </a:spcAft>
                      </a:pPr>
                      <a:r>
                        <a:rPr lang="en-US" sz="1800" b="1" dirty="0">
                          <a:solidFill>
                            <a:schemeClr val="bg1"/>
                          </a:solidFill>
                          <a:effectLst>
                            <a:outerShdw blurRad="38100" dist="38100" dir="2700000" algn="tl">
                              <a:srgbClr val="000000">
                                <a:alpha val="43137"/>
                              </a:srgbClr>
                            </a:outerShdw>
                          </a:effectLst>
                          <a:latin typeface="Arial Narrow" panose="020B0606020202030204" pitchFamily="34" charset="0"/>
                        </a:rPr>
                        <a:t>ELIMINAȚI</a:t>
                      </a:r>
                      <a:endParaRPr lang="en-US" sz="18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a:txBody>
                    <a:bodyPr/>
                    <a:lstStyle/>
                    <a:p>
                      <a:pPr marL="71755" marR="71755" algn="ctr">
                        <a:lnSpc>
                          <a:spcPct val="107000"/>
                        </a:lnSpc>
                        <a:spcBef>
                          <a:spcPts val="0"/>
                        </a:spcBef>
                        <a:spcAft>
                          <a:spcPts val="0"/>
                        </a:spcAft>
                      </a:pPr>
                      <a:r>
                        <a:rPr lang="en-US" sz="1800" b="1" dirty="0">
                          <a:solidFill>
                            <a:schemeClr val="bg1"/>
                          </a:solidFill>
                          <a:effectLst>
                            <a:outerShdw blurRad="38100" dist="38100" dir="2700000" algn="tl">
                              <a:srgbClr val="000000">
                                <a:alpha val="43137"/>
                              </a:srgbClr>
                            </a:outerShdw>
                          </a:effectLst>
                          <a:latin typeface="Arial Narrow" panose="020B0606020202030204" pitchFamily="34" charset="0"/>
                        </a:rPr>
                        <a:t>1-1,99</a:t>
                      </a:r>
                      <a:endParaRPr lang="en-US" sz="18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a:txBody>
                    <a:bodyPr/>
                    <a:lstStyle/>
                    <a:p>
                      <a:pPr marL="71755" marR="71755" algn="ctr">
                        <a:lnSpc>
                          <a:spcPct val="107000"/>
                        </a:lnSpc>
                        <a:spcBef>
                          <a:spcPts val="0"/>
                        </a:spcBef>
                        <a:spcAft>
                          <a:spcPts val="0"/>
                        </a:spcAft>
                      </a:pPr>
                      <a:r>
                        <a:rPr lang="en-US" sz="1800" b="1" dirty="0">
                          <a:solidFill>
                            <a:schemeClr val="bg1"/>
                          </a:solidFill>
                          <a:effectLst>
                            <a:outerShdw blurRad="38100" dist="38100" dir="2700000" algn="tl">
                              <a:srgbClr val="000000">
                                <a:alpha val="43137"/>
                              </a:srgbClr>
                            </a:outerShdw>
                          </a:effectLst>
                          <a:latin typeface="Arial Narrow" panose="020B0606020202030204" pitchFamily="34" charset="0"/>
                        </a:rPr>
                        <a:t>2-2,99</a:t>
                      </a:r>
                      <a:endParaRPr lang="en-US" sz="18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a:txBody>
                    <a:bodyPr/>
                    <a:lstStyle/>
                    <a:p>
                      <a:pPr marL="71755" marR="71755" algn="ctr">
                        <a:lnSpc>
                          <a:spcPct val="107000"/>
                        </a:lnSpc>
                        <a:spcBef>
                          <a:spcPts val="0"/>
                        </a:spcBef>
                        <a:spcAft>
                          <a:spcPts val="0"/>
                        </a:spcAft>
                      </a:pPr>
                      <a:r>
                        <a:rPr lang="en-US" sz="1800" b="1" dirty="0">
                          <a:solidFill>
                            <a:schemeClr val="bg1"/>
                          </a:solidFill>
                          <a:effectLst>
                            <a:outerShdw blurRad="38100" dist="38100" dir="2700000" algn="tl">
                              <a:srgbClr val="000000">
                                <a:alpha val="43137"/>
                              </a:srgbClr>
                            </a:outerShdw>
                          </a:effectLst>
                          <a:latin typeface="Arial Narrow" panose="020B0606020202030204" pitchFamily="34" charset="0"/>
                        </a:rPr>
                        <a:t>3-3,99</a:t>
                      </a:r>
                      <a:endParaRPr lang="en-US" sz="18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a:txBody>
                    <a:bodyPr/>
                    <a:lstStyle/>
                    <a:p>
                      <a:pPr marL="71755" marR="71755" algn="ctr">
                        <a:lnSpc>
                          <a:spcPct val="107000"/>
                        </a:lnSpc>
                        <a:spcBef>
                          <a:spcPts val="0"/>
                        </a:spcBef>
                        <a:spcAft>
                          <a:spcPts val="0"/>
                        </a:spcAft>
                      </a:pPr>
                      <a:r>
                        <a:rPr lang="en-US" sz="1800" b="1" dirty="0">
                          <a:solidFill>
                            <a:schemeClr val="bg1"/>
                          </a:solidFill>
                          <a:effectLst>
                            <a:outerShdw blurRad="38100" dist="38100" dir="2700000" algn="tl">
                              <a:srgbClr val="000000">
                                <a:alpha val="43137"/>
                              </a:srgbClr>
                            </a:outerShdw>
                          </a:effectLst>
                          <a:latin typeface="Arial Narrow" panose="020B0606020202030204" pitchFamily="34" charset="0"/>
                        </a:rPr>
                        <a:t>4-4,99</a:t>
                      </a:r>
                      <a:endParaRPr lang="en-US" sz="18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a:txBody>
                    <a:bodyPr/>
                    <a:lstStyle/>
                    <a:p>
                      <a:pPr marL="71755" marR="71755" algn="ctr">
                        <a:lnSpc>
                          <a:spcPct val="107000"/>
                        </a:lnSpc>
                        <a:spcBef>
                          <a:spcPts val="0"/>
                        </a:spcBef>
                        <a:spcAft>
                          <a:spcPts val="0"/>
                        </a:spcAft>
                      </a:pPr>
                      <a:r>
                        <a:rPr lang="en-US" sz="1800" b="1" dirty="0">
                          <a:solidFill>
                            <a:schemeClr val="bg1"/>
                          </a:solidFill>
                          <a:effectLst>
                            <a:outerShdw blurRad="38100" dist="38100" dir="2700000" algn="tl">
                              <a:srgbClr val="000000">
                                <a:alpha val="43137"/>
                              </a:srgbClr>
                            </a:outerShdw>
                          </a:effectLst>
                          <a:latin typeface="Arial Narrow" panose="020B0606020202030204" pitchFamily="34" charset="0"/>
                        </a:rPr>
                        <a:t>5-5,99</a:t>
                      </a:r>
                      <a:endParaRPr lang="en-US" sz="18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a:txBody>
                    <a:bodyPr/>
                    <a:lstStyle/>
                    <a:p>
                      <a:pPr marL="71755" marR="71755" algn="ctr">
                        <a:lnSpc>
                          <a:spcPct val="107000"/>
                        </a:lnSpc>
                        <a:spcBef>
                          <a:spcPts val="0"/>
                        </a:spcBef>
                        <a:spcAft>
                          <a:spcPts val="0"/>
                        </a:spcAft>
                      </a:pPr>
                      <a:r>
                        <a:rPr lang="en-US" sz="1800" b="1" dirty="0">
                          <a:solidFill>
                            <a:schemeClr val="bg1"/>
                          </a:solidFill>
                          <a:effectLst>
                            <a:outerShdw blurRad="38100" dist="38100" dir="2700000" algn="tl">
                              <a:srgbClr val="000000">
                                <a:alpha val="43137"/>
                              </a:srgbClr>
                            </a:outerShdw>
                          </a:effectLst>
                          <a:latin typeface="Arial Narrow" panose="020B0606020202030204" pitchFamily="34" charset="0"/>
                        </a:rPr>
                        <a:t>6-6,99</a:t>
                      </a:r>
                      <a:endParaRPr lang="en-US" sz="18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a:txBody>
                    <a:bodyPr/>
                    <a:lstStyle/>
                    <a:p>
                      <a:pPr marL="71755" marR="71755" algn="ctr">
                        <a:lnSpc>
                          <a:spcPct val="107000"/>
                        </a:lnSpc>
                        <a:spcBef>
                          <a:spcPts val="0"/>
                        </a:spcBef>
                        <a:spcAft>
                          <a:spcPts val="0"/>
                        </a:spcAft>
                      </a:pPr>
                      <a:r>
                        <a:rPr lang="en-US" sz="1800" b="1" dirty="0">
                          <a:solidFill>
                            <a:schemeClr val="bg1"/>
                          </a:solidFill>
                          <a:effectLst>
                            <a:outerShdw blurRad="38100" dist="38100" dir="2700000" algn="tl">
                              <a:srgbClr val="000000">
                                <a:alpha val="43137"/>
                              </a:srgbClr>
                            </a:outerShdw>
                          </a:effectLst>
                          <a:latin typeface="Arial Narrow" panose="020B0606020202030204" pitchFamily="34" charset="0"/>
                        </a:rPr>
                        <a:t>7-7,99</a:t>
                      </a:r>
                      <a:endParaRPr lang="en-US" sz="18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a:txBody>
                    <a:bodyPr/>
                    <a:lstStyle/>
                    <a:p>
                      <a:pPr marL="71755" marR="71755" algn="ctr">
                        <a:lnSpc>
                          <a:spcPct val="107000"/>
                        </a:lnSpc>
                        <a:spcBef>
                          <a:spcPts val="0"/>
                        </a:spcBef>
                        <a:spcAft>
                          <a:spcPts val="0"/>
                        </a:spcAft>
                      </a:pPr>
                      <a:r>
                        <a:rPr lang="en-US" sz="1800" b="1" dirty="0">
                          <a:solidFill>
                            <a:schemeClr val="bg1"/>
                          </a:solidFill>
                          <a:effectLst>
                            <a:outerShdw blurRad="38100" dist="38100" dir="2700000" algn="tl">
                              <a:srgbClr val="000000">
                                <a:alpha val="43137"/>
                              </a:srgbClr>
                            </a:outerShdw>
                          </a:effectLst>
                          <a:latin typeface="Arial Narrow" panose="020B0606020202030204" pitchFamily="34" charset="0"/>
                        </a:rPr>
                        <a:t>8-8,99</a:t>
                      </a:r>
                      <a:endParaRPr lang="en-US" sz="18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a:txBody>
                    <a:bodyPr/>
                    <a:lstStyle/>
                    <a:p>
                      <a:pPr marL="71755" marR="71755" algn="ctr">
                        <a:lnSpc>
                          <a:spcPct val="107000"/>
                        </a:lnSpc>
                        <a:spcBef>
                          <a:spcPts val="0"/>
                        </a:spcBef>
                        <a:spcAft>
                          <a:spcPts val="0"/>
                        </a:spcAft>
                      </a:pPr>
                      <a:r>
                        <a:rPr lang="en-US" sz="1800" b="1" dirty="0">
                          <a:solidFill>
                            <a:schemeClr val="bg1"/>
                          </a:solidFill>
                          <a:effectLst>
                            <a:outerShdw blurRad="38100" dist="38100" dir="2700000" algn="tl">
                              <a:srgbClr val="000000">
                                <a:alpha val="43137"/>
                              </a:srgbClr>
                            </a:outerShdw>
                          </a:effectLst>
                          <a:latin typeface="Arial Narrow" panose="020B0606020202030204" pitchFamily="34" charset="0"/>
                        </a:rPr>
                        <a:t>9-9,99</a:t>
                      </a:r>
                      <a:endParaRPr lang="en-US" sz="18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a:txBody>
                    <a:bodyPr/>
                    <a:lstStyle/>
                    <a:p>
                      <a:pPr marL="71755" marR="71755" algn="ctr">
                        <a:lnSpc>
                          <a:spcPct val="107000"/>
                        </a:lnSpc>
                        <a:spcBef>
                          <a:spcPts val="0"/>
                        </a:spcBef>
                        <a:spcAft>
                          <a:spcPts val="0"/>
                        </a:spcAft>
                      </a:pPr>
                      <a:r>
                        <a:rPr lang="en-US" sz="1800" b="1" dirty="0">
                          <a:solidFill>
                            <a:schemeClr val="bg1"/>
                          </a:solidFill>
                          <a:effectLst>
                            <a:outerShdw blurRad="38100" dist="38100" dir="2700000" algn="tl">
                              <a:srgbClr val="000000">
                                <a:alpha val="43137"/>
                              </a:srgbClr>
                            </a:outerShdw>
                          </a:effectLst>
                          <a:latin typeface="Arial Narrow" panose="020B0606020202030204" pitchFamily="34" charset="0"/>
                        </a:rPr>
                        <a:t>10</a:t>
                      </a:r>
                      <a:endParaRPr lang="en-US" sz="18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tc>
                  <a:txBody>
                    <a:bodyPr/>
                    <a:lstStyle/>
                    <a:p>
                      <a:pPr marL="71755" marR="71755" algn="ctr">
                        <a:lnSpc>
                          <a:spcPct val="107000"/>
                        </a:lnSpc>
                        <a:spcBef>
                          <a:spcPts val="0"/>
                        </a:spcBef>
                        <a:spcAft>
                          <a:spcPts val="0"/>
                        </a:spcAft>
                      </a:pPr>
                      <a:r>
                        <a:rPr lang="en-US" sz="1800" b="1">
                          <a:solidFill>
                            <a:schemeClr val="bg1"/>
                          </a:solidFill>
                          <a:effectLst>
                            <a:outerShdw blurRad="38100" dist="38100" dir="2700000" algn="tl">
                              <a:srgbClr val="000000">
                                <a:alpha val="43137"/>
                              </a:srgbClr>
                            </a:outerShdw>
                          </a:effectLst>
                          <a:latin typeface="Arial Narrow" panose="020B0606020202030204" pitchFamily="34" charset="0"/>
                        </a:rPr>
                        <a:t>PROMOVABILITATE</a:t>
                      </a:r>
                      <a:endParaRPr lang="en-US" sz="18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vert="vert270" anchor="ctr">
                    <a:solidFill>
                      <a:srgbClr val="FF0000"/>
                    </a:solidFill>
                  </a:tcPr>
                </a:tc>
                <a:extLst>
                  <a:ext uri="{0D108BD9-81ED-4DB2-BD59-A6C34878D82A}">
                    <a16:rowId xmlns:a16="http://schemas.microsoft.com/office/drawing/2014/main" val="10000"/>
                  </a:ext>
                </a:extLst>
              </a:tr>
              <a:tr h="791845">
                <a:tc>
                  <a:txBody>
                    <a:bodyPr/>
                    <a:lstStyle/>
                    <a:p>
                      <a:pPr marL="0" marR="0" algn="ctr">
                        <a:lnSpc>
                          <a:spcPct val="115000"/>
                        </a:lnSpc>
                        <a:spcBef>
                          <a:spcPts val="0"/>
                        </a:spcBef>
                        <a:spcAft>
                          <a:spcPts val="0"/>
                        </a:spcAft>
                      </a:pPr>
                      <a:r>
                        <a:rPr lang="ro-RO" sz="1800" b="1" dirty="0">
                          <a:solidFill>
                            <a:schemeClr val="bg1"/>
                          </a:solidFill>
                          <a:effectLst>
                            <a:outerShdw blurRad="38100" dist="38100" dir="2700000" algn="tl">
                              <a:srgbClr val="000000">
                                <a:alpha val="43137"/>
                              </a:srgbClr>
                            </a:outerShdw>
                          </a:effectLst>
                          <a:latin typeface="Bookman Old Style" panose="02050604050505020204" pitchFamily="18" charset="0"/>
                          <a:ea typeface="Times New Roman" panose="02020603050405020304" pitchFamily="18" charset="0"/>
                          <a:cs typeface="Arial" panose="020B0604020202020204" pitchFamily="34" charset="0"/>
                        </a:rPr>
                        <a:t>3537</a:t>
                      </a:r>
                      <a:endParaRPr lang="en-US" sz="180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800" b="1" dirty="0">
                          <a:solidFill>
                            <a:schemeClr val="bg1"/>
                          </a:solidFill>
                          <a:effectLst>
                            <a:outerShdw blurRad="38100" dist="38100" dir="2700000" algn="tl">
                              <a:srgbClr val="000000">
                                <a:alpha val="43137"/>
                              </a:srgbClr>
                            </a:outerShdw>
                          </a:effectLst>
                          <a:latin typeface="Bookman Old Style" panose="02050604050505020204" pitchFamily="18" charset="0"/>
                          <a:ea typeface="Times New Roman" panose="02020603050405020304" pitchFamily="18" charset="0"/>
                          <a:cs typeface="Arial" panose="020B0604020202020204" pitchFamily="34" charset="0"/>
                        </a:rPr>
                        <a:t>2539 </a:t>
                      </a:r>
                      <a:endParaRPr lang="en-US" sz="180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800" b="1" dirty="0">
                          <a:solidFill>
                            <a:schemeClr val="bg1"/>
                          </a:solidFill>
                          <a:effectLst>
                            <a:outerShdw blurRad="38100" dist="38100" dir="2700000" algn="tl">
                              <a:srgbClr val="000000">
                                <a:alpha val="43137"/>
                              </a:srgbClr>
                            </a:outerShdw>
                          </a:effectLst>
                          <a:latin typeface="Bookman Old Style" panose="02050604050505020204" pitchFamily="18" charset="0"/>
                          <a:ea typeface="Times New Roman" panose="02020603050405020304" pitchFamily="18" charset="0"/>
                          <a:cs typeface="Arial" panose="020B0604020202020204" pitchFamily="34" charset="0"/>
                        </a:rPr>
                        <a:t>3223 </a:t>
                      </a:r>
                      <a:endParaRPr lang="en-US" sz="180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800" b="1">
                          <a:solidFill>
                            <a:schemeClr val="bg1"/>
                          </a:solidFill>
                          <a:effectLst>
                            <a:outerShdw blurRad="38100" dist="38100" dir="2700000" algn="tl">
                              <a:srgbClr val="000000">
                                <a:alpha val="43137"/>
                              </a:srgbClr>
                            </a:outerShdw>
                          </a:effectLst>
                          <a:latin typeface="Bookman Old Style" panose="02050604050505020204" pitchFamily="18" charset="0"/>
                          <a:ea typeface="Times New Roman" panose="02020603050405020304" pitchFamily="18" charset="0"/>
                          <a:cs typeface="Arial" panose="020B0604020202020204" pitchFamily="34" charset="0"/>
                        </a:rPr>
                        <a:t>314</a:t>
                      </a:r>
                      <a:endParaRPr lang="en-US" sz="180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800" b="1" dirty="0">
                          <a:solidFill>
                            <a:schemeClr val="bg1"/>
                          </a:solidFill>
                          <a:effectLst>
                            <a:outerShdw blurRad="38100" dist="38100" dir="2700000" algn="tl">
                              <a:srgbClr val="000000">
                                <a:alpha val="43137"/>
                              </a:srgbClr>
                            </a:outerShdw>
                          </a:effectLst>
                          <a:latin typeface="Bookman Old Style" panose="02050604050505020204" pitchFamily="18" charset="0"/>
                          <a:ea typeface="Times New Roman" panose="02020603050405020304" pitchFamily="18" charset="0"/>
                          <a:cs typeface="Arial" panose="020B0604020202020204" pitchFamily="34" charset="0"/>
                        </a:rPr>
                        <a:t>0</a:t>
                      </a:r>
                      <a:endParaRPr lang="en-US" sz="180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800" b="1" dirty="0">
                          <a:solidFill>
                            <a:schemeClr val="bg1"/>
                          </a:solidFill>
                          <a:effectLst>
                            <a:outerShdw blurRad="38100" dist="38100" dir="2700000" algn="tl">
                              <a:srgbClr val="000000">
                                <a:alpha val="43137"/>
                              </a:srgbClr>
                            </a:outerShdw>
                          </a:effectLst>
                          <a:latin typeface="Bookman Old Style" panose="02050604050505020204" pitchFamily="18" charset="0"/>
                          <a:ea typeface="Times New Roman" panose="02020603050405020304" pitchFamily="18" charset="0"/>
                          <a:cs typeface="Arial" panose="020B0604020202020204" pitchFamily="34" charset="0"/>
                        </a:rPr>
                        <a:t>40</a:t>
                      </a:r>
                      <a:endParaRPr lang="en-US" sz="180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800" b="1" dirty="0">
                          <a:solidFill>
                            <a:schemeClr val="bg1"/>
                          </a:solidFill>
                          <a:effectLst>
                            <a:outerShdw blurRad="38100" dist="38100" dir="2700000" algn="tl">
                              <a:srgbClr val="000000">
                                <a:alpha val="43137"/>
                              </a:srgbClr>
                            </a:outerShdw>
                          </a:effectLst>
                          <a:latin typeface="Bookman Old Style" panose="02050604050505020204" pitchFamily="18" charset="0"/>
                          <a:ea typeface="Times New Roman" panose="02020603050405020304" pitchFamily="18" charset="0"/>
                          <a:cs typeface="Arial" panose="020B0604020202020204" pitchFamily="34" charset="0"/>
                        </a:rPr>
                        <a:t>148</a:t>
                      </a:r>
                      <a:endParaRPr lang="en-US" sz="180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800" b="1">
                          <a:solidFill>
                            <a:schemeClr val="bg1"/>
                          </a:solidFill>
                          <a:effectLst>
                            <a:outerShdw blurRad="38100" dist="38100" dir="2700000" algn="tl">
                              <a:srgbClr val="000000">
                                <a:alpha val="43137"/>
                              </a:srgbClr>
                            </a:outerShdw>
                          </a:effectLst>
                          <a:latin typeface="Bookman Old Style" panose="02050604050505020204" pitchFamily="18" charset="0"/>
                          <a:ea typeface="Times New Roman" panose="02020603050405020304" pitchFamily="18" charset="0"/>
                          <a:cs typeface="Arial" panose="020B0604020202020204" pitchFamily="34" charset="0"/>
                        </a:rPr>
                        <a:t>228</a:t>
                      </a:r>
                      <a:endParaRPr lang="en-US" sz="180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800" b="1" dirty="0">
                          <a:solidFill>
                            <a:schemeClr val="bg1"/>
                          </a:solidFill>
                          <a:effectLst>
                            <a:outerShdw blurRad="38100" dist="38100" dir="2700000" algn="tl">
                              <a:srgbClr val="000000">
                                <a:alpha val="43137"/>
                              </a:srgbClr>
                            </a:outerShdw>
                          </a:effectLst>
                          <a:latin typeface="Bookman Old Style" panose="02050604050505020204" pitchFamily="18" charset="0"/>
                          <a:ea typeface="Times New Roman" panose="02020603050405020304" pitchFamily="18" charset="0"/>
                          <a:cs typeface="Arial" panose="020B0604020202020204" pitchFamily="34" charset="0"/>
                        </a:rPr>
                        <a:t>268</a:t>
                      </a:r>
                      <a:endParaRPr lang="en-US" sz="180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800" b="1" dirty="0">
                          <a:solidFill>
                            <a:schemeClr val="bg1"/>
                          </a:solidFill>
                          <a:effectLst>
                            <a:outerShdw blurRad="38100" dist="38100" dir="2700000" algn="tl">
                              <a:srgbClr val="000000">
                                <a:alpha val="43137"/>
                              </a:srgbClr>
                            </a:outerShdw>
                          </a:effectLst>
                          <a:latin typeface="Bookman Old Style" panose="02050604050505020204" pitchFamily="18" charset="0"/>
                          <a:ea typeface="Times New Roman" panose="02020603050405020304" pitchFamily="18" charset="0"/>
                          <a:cs typeface="Arial" panose="020B0604020202020204" pitchFamily="34" charset="0"/>
                        </a:rPr>
                        <a:t>321 </a:t>
                      </a:r>
                      <a:endParaRPr lang="en-US" sz="180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800" b="1" dirty="0">
                          <a:solidFill>
                            <a:schemeClr val="bg1"/>
                          </a:solidFill>
                          <a:effectLst>
                            <a:outerShdw blurRad="38100" dist="38100" dir="2700000" algn="tl">
                              <a:srgbClr val="000000">
                                <a:alpha val="43137"/>
                              </a:srgbClr>
                            </a:outerShdw>
                          </a:effectLst>
                          <a:latin typeface="Bookman Old Style" panose="02050604050505020204" pitchFamily="18" charset="0"/>
                          <a:ea typeface="Times New Roman" panose="02020603050405020304" pitchFamily="18" charset="0"/>
                          <a:cs typeface="Arial" panose="020B0604020202020204" pitchFamily="34" charset="0"/>
                        </a:rPr>
                        <a:t>374</a:t>
                      </a:r>
                      <a:endParaRPr lang="en-US" sz="180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800" b="1" dirty="0">
                          <a:solidFill>
                            <a:schemeClr val="bg1"/>
                          </a:solidFill>
                          <a:effectLst>
                            <a:outerShdw blurRad="38100" dist="38100" dir="2700000" algn="tl">
                              <a:srgbClr val="000000">
                                <a:alpha val="43137"/>
                              </a:srgbClr>
                            </a:outerShdw>
                          </a:effectLst>
                          <a:latin typeface="Bookman Old Style" panose="02050604050505020204" pitchFamily="18" charset="0"/>
                          <a:ea typeface="Times New Roman" panose="02020603050405020304" pitchFamily="18" charset="0"/>
                          <a:cs typeface="Arial" panose="020B0604020202020204" pitchFamily="34" charset="0"/>
                        </a:rPr>
                        <a:t>614</a:t>
                      </a:r>
                      <a:endParaRPr lang="en-US" sz="180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800" b="1" dirty="0">
                          <a:solidFill>
                            <a:schemeClr val="bg1"/>
                          </a:solidFill>
                          <a:effectLst>
                            <a:outerShdw blurRad="38100" dist="38100" dir="2700000" algn="tl">
                              <a:srgbClr val="000000">
                                <a:alpha val="43137"/>
                              </a:srgbClr>
                            </a:outerShdw>
                          </a:effectLst>
                          <a:latin typeface="Bookman Old Style" panose="02050604050505020204" pitchFamily="18" charset="0"/>
                          <a:ea typeface="Times New Roman" panose="02020603050405020304" pitchFamily="18" charset="0"/>
                          <a:cs typeface="Arial" panose="020B0604020202020204" pitchFamily="34" charset="0"/>
                        </a:rPr>
                        <a:t>681</a:t>
                      </a:r>
                      <a:endParaRPr lang="en-US" sz="180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800" b="1" dirty="0">
                          <a:solidFill>
                            <a:schemeClr val="bg1"/>
                          </a:solidFill>
                          <a:effectLst>
                            <a:outerShdw blurRad="38100" dist="38100" dir="2700000" algn="tl">
                              <a:srgbClr val="000000">
                                <a:alpha val="43137"/>
                              </a:srgbClr>
                            </a:outerShdw>
                          </a:effectLst>
                          <a:latin typeface="Bookman Old Style" panose="02050604050505020204" pitchFamily="18" charset="0"/>
                          <a:ea typeface="Times New Roman" panose="02020603050405020304" pitchFamily="18" charset="0"/>
                          <a:cs typeface="Arial" panose="020B0604020202020204" pitchFamily="34" charset="0"/>
                        </a:rPr>
                        <a:t>543</a:t>
                      </a:r>
                      <a:endParaRPr lang="en-US" sz="180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800" b="1" dirty="0">
                          <a:solidFill>
                            <a:schemeClr val="bg1"/>
                          </a:solidFill>
                          <a:effectLst>
                            <a:outerShdw blurRad="38100" dist="38100" dir="2700000" algn="tl">
                              <a:srgbClr val="000000">
                                <a:alpha val="43137"/>
                              </a:srgbClr>
                            </a:outerShdw>
                          </a:effectLst>
                          <a:latin typeface="Bookman Old Style" panose="02050604050505020204" pitchFamily="18" charset="0"/>
                          <a:ea typeface="Times New Roman" panose="02020603050405020304" pitchFamily="18" charset="0"/>
                          <a:cs typeface="Arial" panose="020B0604020202020204" pitchFamily="34" charset="0"/>
                        </a:rPr>
                        <a:t>6</a:t>
                      </a:r>
                      <a:endParaRPr lang="en-US" sz="180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800" b="1" dirty="0">
                          <a:solidFill>
                            <a:schemeClr val="tx1"/>
                          </a:solidFill>
                          <a:effectLst>
                            <a:outerShdw blurRad="38100" dist="38100" dir="2700000" algn="tl">
                              <a:srgbClr val="000000">
                                <a:alpha val="43137"/>
                              </a:srgbClr>
                            </a:outerShdw>
                          </a:effectLst>
                          <a:latin typeface="Bookman Old Style" panose="02050604050505020204" pitchFamily="18" charset="0"/>
                          <a:ea typeface="Times New Roman" panose="02020603050405020304" pitchFamily="18" charset="0"/>
                          <a:cs typeface="Arial" panose="020B0604020202020204" pitchFamily="34" charset="0"/>
                        </a:rPr>
                        <a:t>78,78%</a:t>
                      </a:r>
                      <a:endParaRPr lang="en-US" sz="1800" dirty="0">
                        <a:solidFill>
                          <a:schemeClr val="tx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ro-RO" sz="1800" b="1" dirty="0">
                          <a:solidFill>
                            <a:schemeClr val="tx1"/>
                          </a:solidFill>
                          <a:effectLst>
                            <a:outerShdw blurRad="38100" dist="38100" dir="2700000" algn="tl">
                              <a:srgbClr val="000000">
                                <a:alpha val="43137"/>
                              </a:srgbClr>
                            </a:outerShdw>
                          </a:effectLst>
                          <a:latin typeface="Bookman Old Style" panose="02050604050505020204" pitchFamily="18" charset="0"/>
                          <a:ea typeface="Times New Roman" panose="02020603050405020304" pitchFamily="18" charset="0"/>
                          <a:cs typeface="Arial" panose="020B0604020202020204" pitchFamily="34" charset="0"/>
                        </a:rPr>
                        <a:t>75,83% </a:t>
                      </a:r>
                      <a:r>
                        <a:rPr lang="ro-RO" sz="1600" b="1" dirty="0">
                          <a:solidFill>
                            <a:schemeClr val="tx1"/>
                          </a:solidFill>
                          <a:effectLst>
                            <a:outerShdw blurRad="38100" dist="38100" dir="2700000" algn="tl">
                              <a:srgbClr val="000000">
                                <a:alpha val="43137"/>
                              </a:srgbClr>
                            </a:outerShdw>
                          </a:effectLst>
                          <a:latin typeface="Bookman Old Style" panose="02050604050505020204" pitchFamily="18" charset="0"/>
                          <a:ea typeface="Times New Roman" panose="02020603050405020304" pitchFamily="18" charset="0"/>
                          <a:cs typeface="Arial" panose="020B0604020202020204" pitchFamily="34" charset="0"/>
                        </a:rPr>
                        <a:t>(2018-2019)</a:t>
                      </a:r>
                      <a:endParaRPr lang="en-US" sz="1600" dirty="0">
                        <a:solidFill>
                          <a:schemeClr val="tx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FF00"/>
                    </a:solidFill>
                  </a:tcPr>
                </a:tc>
                <a:extLst>
                  <a:ext uri="{0D108BD9-81ED-4DB2-BD59-A6C34878D82A}">
                    <a16:rowId xmlns:a16="http://schemas.microsoft.com/office/drawing/2014/main" val="10001"/>
                  </a:ext>
                </a:extLst>
              </a:tr>
            </a:tbl>
          </a:graphicData>
        </a:graphic>
      </p:graphicFrame>
      <p:sp>
        <p:nvSpPr>
          <p:cNvPr id="7" name="Subtitle 2"/>
          <p:cNvSpPr txBox="1">
            <a:spLocks/>
          </p:cNvSpPr>
          <p:nvPr/>
        </p:nvSpPr>
        <p:spPr>
          <a:xfrm>
            <a:off x="1066799" y="4532245"/>
            <a:ext cx="10058400" cy="195340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ro-RO" b="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REZULTATELE OBȚINUTE LA EVALUAREA NAȚIONALĂ PENTRU ELEVII CLASEI A VIII-A 2020</a:t>
            </a:r>
          </a:p>
          <a:p>
            <a:r>
              <a:rPr lang="ro-RO" b="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PROCENTUL DE PROMOVABILITATE AL JUDEȚULUI SIBIU: 78,78%</a:t>
            </a:r>
          </a:p>
          <a:p>
            <a:r>
              <a:rPr lang="ro-RO" b="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PROCENTUL DE PROMOVABILITATE PE ȚARĂ: 76,2%</a:t>
            </a:r>
            <a:endParaRPr lang="en-US"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85856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a:bodyPr>
          <a:lstStyle/>
          <a:p>
            <a:endPar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0243"/>
            <a:ext cx="12192000" cy="6857999"/>
          </a:xfrm>
          <a:prstGeom prst="rect">
            <a:avLst/>
          </a:prstGeom>
        </p:spPr>
      </p:pic>
      <p:sp>
        <p:nvSpPr>
          <p:cNvPr id="8" name="Title 1"/>
          <p:cNvSpPr txBox="1">
            <a:spLocks/>
          </p:cNvSpPr>
          <p:nvPr/>
        </p:nvSpPr>
        <p:spPr>
          <a:xfrm>
            <a:off x="0" y="0"/>
            <a:ext cx="12192000" cy="101599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o-RO" sz="2800" b="1" cap="all" dirty="0">
                <a:solidFill>
                  <a:schemeClr val="bg1"/>
                </a:solidFill>
                <a:effectLst>
                  <a:outerShdw blurRad="38100" dist="38100" dir="2700000" algn="tl">
                    <a:srgbClr val="000000">
                      <a:alpha val="43137"/>
                    </a:srgbClr>
                  </a:outerShdw>
                </a:effectLst>
                <a:latin typeface="Arial Narrow" panose="020B0606020202030204" pitchFamily="34" charset="0"/>
              </a:rPr>
              <a:t>REZULTATELE OBȚINUTE LA EVALUAREA NAȚIONALĂ PENTRU ELEVII CLASEI A VIII-A 2020, PE DISCIPLINE DE EXAMEN</a:t>
            </a:r>
            <a:endParaRPr lang="en-GB" sz="2800" b="1"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
        <p:nvSpPr>
          <p:cNvPr id="4" name="Subtitle 3"/>
          <p:cNvSpPr>
            <a:spLocks noGrp="1"/>
          </p:cNvSpPr>
          <p:nvPr>
            <p:ph type="subTitle" idx="1"/>
          </p:nvPr>
        </p:nvSpPr>
        <p:spPr>
          <a:xfrm>
            <a:off x="0" y="2197099"/>
            <a:ext cx="12192000" cy="4660900"/>
          </a:xfrm>
        </p:spPr>
        <p:txBody>
          <a:bodyPr>
            <a:normAutofit/>
          </a:bodyPr>
          <a:lstStyle/>
          <a:p>
            <a:pPr>
              <a:lnSpc>
                <a:spcPct val="100000"/>
              </a:lnSpc>
            </a:pPr>
            <a:endParaRPr lang="en-US"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lnSpc>
                <a:spcPct val="100000"/>
              </a:lnSpc>
            </a:pPr>
            <a:endPar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dirty="0"/>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329516778"/>
              </p:ext>
            </p:extLst>
          </p:nvPr>
        </p:nvGraphicFramePr>
        <p:xfrm>
          <a:off x="685801" y="1236483"/>
          <a:ext cx="10718800" cy="5424099"/>
        </p:xfrm>
        <a:graphic>
          <a:graphicData uri="http://schemas.openxmlformats.org/drawingml/2006/table">
            <a:tbl>
              <a:tblPr firstRow="1" firstCol="1" bandRow="1">
                <a:tableStyleId>{5C22544A-7EE6-4342-B048-85BDC9FD1C3A}</a:tableStyleId>
              </a:tblPr>
              <a:tblGrid>
                <a:gridCol w="1957254">
                  <a:extLst>
                    <a:ext uri="{9D8B030D-6E8A-4147-A177-3AD203B41FA5}">
                      <a16:colId xmlns:a16="http://schemas.microsoft.com/office/drawing/2014/main" val="20000"/>
                    </a:ext>
                  </a:extLst>
                </a:gridCol>
                <a:gridCol w="718160">
                  <a:extLst>
                    <a:ext uri="{9D8B030D-6E8A-4147-A177-3AD203B41FA5}">
                      <a16:colId xmlns:a16="http://schemas.microsoft.com/office/drawing/2014/main" val="20001"/>
                    </a:ext>
                  </a:extLst>
                </a:gridCol>
                <a:gridCol w="692435">
                  <a:extLst>
                    <a:ext uri="{9D8B030D-6E8A-4147-A177-3AD203B41FA5}">
                      <a16:colId xmlns:a16="http://schemas.microsoft.com/office/drawing/2014/main" val="20002"/>
                    </a:ext>
                  </a:extLst>
                </a:gridCol>
                <a:gridCol w="803910">
                  <a:extLst>
                    <a:ext uri="{9D8B030D-6E8A-4147-A177-3AD203B41FA5}">
                      <a16:colId xmlns:a16="http://schemas.microsoft.com/office/drawing/2014/main" val="20003"/>
                    </a:ext>
                  </a:extLst>
                </a:gridCol>
                <a:gridCol w="803910">
                  <a:extLst>
                    <a:ext uri="{9D8B030D-6E8A-4147-A177-3AD203B41FA5}">
                      <a16:colId xmlns:a16="http://schemas.microsoft.com/office/drawing/2014/main" val="20004"/>
                    </a:ext>
                  </a:extLst>
                </a:gridCol>
                <a:gridCol w="703152">
                  <a:extLst>
                    <a:ext uri="{9D8B030D-6E8A-4147-A177-3AD203B41FA5}">
                      <a16:colId xmlns:a16="http://schemas.microsoft.com/office/drawing/2014/main" val="20005"/>
                    </a:ext>
                  </a:extLst>
                </a:gridCol>
                <a:gridCol w="906811">
                  <a:extLst>
                    <a:ext uri="{9D8B030D-6E8A-4147-A177-3AD203B41FA5}">
                      <a16:colId xmlns:a16="http://schemas.microsoft.com/office/drawing/2014/main" val="20006"/>
                    </a:ext>
                  </a:extLst>
                </a:gridCol>
                <a:gridCol w="703152">
                  <a:extLst>
                    <a:ext uri="{9D8B030D-6E8A-4147-A177-3AD203B41FA5}">
                      <a16:colId xmlns:a16="http://schemas.microsoft.com/office/drawing/2014/main" val="20007"/>
                    </a:ext>
                  </a:extLst>
                </a:gridCol>
                <a:gridCol w="906811">
                  <a:extLst>
                    <a:ext uri="{9D8B030D-6E8A-4147-A177-3AD203B41FA5}">
                      <a16:colId xmlns:a16="http://schemas.microsoft.com/office/drawing/2014/main" val="20008"/>
                    </a:ext>
                  </a:extLst>
                </a:gridCol>
                <a:gridCol w="803910">
                  <a:extLst>
                    <a:ext uri="{9D8B030D-6E8A-4147-A177-3AD203B41FA5}">
                      <a16:colId xmlns:a16="http://schemas.microsoft.com/office/drawing/2014/main" val="20009"/>
                    </a:ext>
                  </a:extLst>
                </a:gridCol>
                <a:gridCol w="542371">
                  <a:extLst>
                    <a:ext uri="{9D8B030D-6E8A-4147-A177-3AD203B41FA5}">
                      <a16:colId xmlns:a16="http://schemas.microsoft.com/office/drawing/2014/main" val="20010"/>
                    </a:ext>
                  </a:extLst>
                </a:gridCol>
                <a:gridCol w="1176924">
                  <a:extLst>
                    <a:ext uri="{9D8B030D-6E8A-4147-A177-3AD203B41FA5}">
                      <a16:colId xmlns:a16="http://schemas.microsoft.com/office/drawing/2014/main" val="20011"/>
                    </a:ext>
                  </a:extLst>
                </a:gridCol>
              </a:tblGrid>
              <a:tr h="1915791">
                <a:tc>
                  <a:txBody>
                    <a:bodyPr/>
                    <a:lstStyle/>
                    <a:p>
                      <a:pPr marL="73025" marR="73025" algn="ctr">
                        <a:lnSpc>
                          <a:spcPct val="106000"/>
                        </a:lnSpc>
                        <a:spcBef>
                          <a:spcPts val="0"/>
                        </a:spcBef>
                        <a:spcAft>
                          <a:spcPts val="0"/>
                        </a:spcAft>
                      </a:pPr>
                      <a:r>
                        <a:rPr lang="ro-RO" sz="1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DISCIPLINA</a:t>
                      </a:r>
                      <a:r>
                        <a:rPr lang="ro-RO" sz="1800" b="1" baseline="0"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DE EXAMEN</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0" marR="0" marT="0" marB="0">
                    <a:solidFill>
                      <a:srgbClr val="FF0000"/>
                    </a:solidFill>
                  </a:tcPr>
                </a:tc>
                <a:tc>
                  <a:txBody>
                    <a:bodyPr/>
                    <a:lstStyle/>
                    <a:p>
                      <a:pPr marL="73025" marR="73025" algn="ctr">
                        <a:lnSpc>
                          <a:spcPct val="106000"/>
                        </a:lnSpc>
                        <a:spcBef>
                          <a:spcPts val="0"/>
                        </a:spcBef>
                        <a:spcAft>
                          <a:spcPts val="0"/>
                        </a:spcAft>
                      </a:pPr>
                      <a:r>
                        <a:rPr lang="en-US" sz="1800" b="1" kern="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NOTE INTRE 1 SI 1,99</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55396" marR="55396" marT="7694" marB="0" vert="vert270" anchor="ctr">
                    <a:solidFill>
                      <a:srgbClr val="FF0000"/>
                    </a:solidFill>
                  </a:tcPr>
                </a:tc>
                <a:tc>
                  <a:txBody>
                    <a:bodyPr/>
                    <a:lstStyle/>
                    <a:p>
                      <a:pPr marL="73025" marR="73025" algn="ctr">
                        <a:lnSpc>
                          <a:spcPct val="106000"/>
                        </a:lnSpc>
                        <a:spcBef>
                          <a:spcPts val="0"/>
                        </a:spcBef>
                        <a:spcAft>
                          <a:spcPts val="0"/>
                        </a:spcAft>
                      </a:pPr>
                      <a:r>
                        <a:rPr lang="en-US" sz="1800" b="1" kern="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NOTE INTRE 2 SI 2,99</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55396" marR="55396" marT="7694" marB="0" vert="vert270" anchor="ctr">
                    <a:solidFill>
                      <a:srgbClr val="FF0000"/>
                    </a:solidFill>
                  </a:tcPr>
                </a:tc>
                <a:tc>
                  <a:txBody>
                    <a:bodyPr/>
                    <a:lstStyle/>
                    <a:p>
                      <a:pPr marL="73025" marR="73025" algn="ctr">
                        <a:lnSpc>
                          <a:spcPct val="106000"/>
                        </a:lnSpc>
                        <a:spcBef>
                          <a:spcPts val="0"/>
                        </a:spcBef>
                        <a:spcAft>
                          <a:spcPts val="0"/>
                        </a:spcAft>
                      </a:pPr>
                      <a:r>
                        <a:rPr lang="en-US" sz="1800" b="1" kern="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NOTE INTRE 3 SI 3,99</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55396" marR="55396" marT="7694" marB="0" vert="vert270" anchor="ctr">
                    <a:solidFill>
                      <a:srgbClr val="FF0000"/>
                    </a:solidFill>
                  </a:tcPr>
                </a:tc>
                <a:tc>
                  <a:txBody>
                    <a:bodyPr/>
                    <a:lstStyle/>
                    <a:p>
                      <a:pPr marL="73025" marR="73025" algn="ctr">
                        <a:lnSpc>
                          <a:spcPct val="106000"/>
                        </a:lnSpc>
                        <a:spcBef>
                          <a:spcPts val="0"/>
                        </a:spcBef>
                        <a:spcAft>
                          <a:spcPts val="0"/>
                        </a:spcAft>
                      </a:pPr>
                      <a:r>
                        <a:rPr lang="en-US" sz="1800" b="1" kern="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NOTE INTRE 4 SI 4,99</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55396" marR="55396" marT="7694" marB="0" vert="vert270" anchor="ctr">
                    <a:solidFill>
                      <a:srgbClr val="FF0000"/>
                    </a:solidFill>
                  </a:tcPr>
                </a:tc>
                <a:tc>
                  <a:txBody>
                    <a:bodyPr/>
                    <a:lstStyle/>
                    <a:p>
                      <a:pPr marL="73025" marR="73025" algn="ctr">
                        <a:lnSpc>
                          <a:spcPct val="106000"/>
                        </a:lnSpc>
                        <a:spcBef>
                          <a:spcPts val="0"/>
                        </a:spcBef>
                        <a:spcAft>
                          <a:spcPts val="0"/>
                        </a:spcAft>
                      </a:pPr>
                      <a:r>
                        <a:rPr lang="en-US" sz="1800" b="1" kern="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NOTE INTRE 5 SI 5,99</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55396" marR="55396" marT="7694" marB="0" vert="vert270" anchor="ctr">
                    <a:solidFill>
                      <a:srgbClr val="FF0000"/>
                    </a:solidFill>
                  </a:tcPr>
                </a:tc>
                <a:tc>
                  <a:txBody>
                    <a:bodyPr/>
                    <a:lstStyle/>
                    <a:p>
                      <a:pPr marL="73025" marR="73025" algn="ctr">
                        <a:lnSpc>
                          <a:spcPct val="106000"/>
                        </a:lnSpc>
                        <a:spcBef>
                          <a:spcPts val="0"/>
                        </a:spcBef>
                        <a:spcAft>
                          <a:spcPts val="0"/>
                        </a:spcAft>
                      </a:pPr>
                      <a:r>
                        <a:rPr lang="en-US" sz="1800" b="1" kern="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NOTE INTRE 6 SI 6,99</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55396" marR="55396" marT="7694" marB="0" vert="vert270" anchor="ctr">
                    <a:solidFill>
                      <a:srgbClr val="FF0000"/>
                    </a:solidFill>
                  </a:tcPr>
                </a:tc>
                <a:tc>
                  <a:txBody>
                    <a:bodyPr/>
                    <a:lstStyle/>
                    <a:p>
                      <a:pPr marL="73025" marR="73025" algn="ctr">
                        <a:lnSpc>
                          <a:spcPct val="106000"/>
                        </a:lnSpc>
                        <a:spcBef>
                          <a:spcPts val="0"/>
                        </a:spcBef>
                        <a:spcAft>
                          <a:spcPts val="0"/>
                        </a:spcAft>
                      </a:pPr>
                      <a:r>
                        <a:rPr lang="en-US" sz="1800" b="1" kern="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NOTE INTRE 7 SI 7,99</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55396" marR="55396" marT="7694" marB="0" vert="vert270" anchor="ctr">
                    <a:solidFill>
                      <a:srgbClr val="FF0000"/>
                    </a:solidFill>
                  </a:tcPr>
                </a:tc>
                <a:tc>
                  <a:txBody>
                    <a:bodyPr/>
                    <a:lstStyle/>
                    <a:p>
                      <a:pPr marL="73025" marR="73025" algn="ctr">
                        <a:lnSpc>
                          <a:spcPct val="106000"/>
                        </a:lnSpc>
                        <a:spcBef>
                          <a:spcPts val="0"/>
                        </a:spcBef>
                        <a:spcAft>
                          <a:spcPts val="0"/>
                        </a:spcAft>
                      </a:pPr>
                      <a:r>
                        <a:rPr lang="en-US" sz="1800" b="1" kern="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NOTE INTRE 8 SI 8,99</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55396" marR="55396" marT="7694" marB="0" vert="vert270" anchor="ctr">
                    <a:solidFill>
                      <a:srgbClr val="FF0000"/>
                    </a:solidFill>
                  </a:tcPr>
                </a:tc>
                <a:tc>
                  <a:txBody>
                    <a:bodyPr/>
                    <a:lstStyle/>
                    <a:p>
                      <a:pPr marL="73025" marR="73025" algn="ctr">
                        <a:lnSpc>
                          <a:spcPct val="106000"/>
                        </a:lnSpc>
                        <a:spcBef>
                          <a:spcPts val="0"/>
                        </a:spcBef>
                        <a:spcAft>
                          <a:spcPts val="0"/>
                        </a:spcAft>
                      </a:pPr>
                      <a:r>
                        <a:rPr lang="en-US" sz="1800" b="1" kern="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NOTE INTRE 9 SI 9,99</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55396" marR="55396" marT="7694" marB="0" vert="vert270" anchor="ctr">
                    <a:solidFill>
                      <a:srgbClr val="FF0000"/>
                    </a:solidFill>
                  </a:tcPr>
                </a:tc>
                <a:tc>
                  <a:txBody>
                    <a:bodyPr/>
                    <a:lstStyle/>
                    <a:p>
                      <a:pPr marL="73025" marR="73025" algn="ctr">
                        <a:lnSpc>
                          <a:spcPct val="106000"/>
                        </a:lnSpc>
                        <a:spcBef>
                          <a:spcPts val="0"/>
                        </a:spcBef>
                        <a:spcAft>
                          <a:spcPts val="0"/>
                        </a:spcAft>
                      </a:pPr>
                      <a:r>
                        <a:rPr lang="en-US" sz="1800" b="1" kern="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NOTE DE 10</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55396" marR="55396" marT="7694" marB="0" vert="vert270" anchor="ctr">
                    <a:solidFill>
                      <a:srgbClr val="FF0000"/>
                    </a:solidFill>
                  </a:tcPr>
                </a:tc>
                <a:tc>
                  <a:txBody>
                    <a:bodyPr/>
                    <a:lstStyle/>
                    <a:p>
                      <a:pPr marL="73025" marR="73025" algn="ctr">
                        <a:lnSpc>
                          <a:spcPct val="106000"/>
                        </a:lnSpc>
                        <a:spcBef>
                          <a:spcPts val="0"/>
                        </a:spcBef>
                        <a:spcAft>
                          <a:spcPts val="0"/>
                        </a:spcAft>
                      </a:pPr>
                      <a:r>
                        <a:rPr lang="ro-RO" sz="1800" b="1" kern="1200">
                          <a:solidFill>
                            <a:schemeClr val="bg1"/>
                          </a:solidFill>
                          <a:effectLst/>
                          <a:latin typeface="Arial" panose="020B0604020202020204" pitchFamily="34" charset="0"/>
                          <a:cs typeface="Arial" panose="020B0604020202020204" pitchFamily="34" charset="0"/>
                        </a:rPr>
                        <a:t>Procent de promovabilitate</a:t>
                      </a:r>
                      <a:endParaRPr lang="en-US" sz="1800" b="1">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55396" marR="55396" marT="7694" marB="0" vert="vert270" anchor="ctr">
                    <a:solidFill>
                      <a:srgbClr val="FF0000"/>
                    </a:solidFill>
                  </a:tcPr>
                </a:tc>
                <a:extLst>
                  <a:ext uri="{0D108BD9-81ED-4DB2-BD59-A6C34878D82A}">
                    <a16:rowId xmlns:a16="http://schemas.microsoft.com/office/drawing/2014/main" val="10000"/>
                  </a:ext>
                </a:extLst>
              </a:tr>
              <a:tr h="1026976">
                <a:tc>
                  <a:txBody>
                    <a:bodyPr/>
                    <a:lstStyle/>
                    <a:p>
                      <a:pPr marL="0" marR="0" algn="ctr">
                        <a:lnSpc>
                          <a:spcPct val="115000"/>
                        </a:lnSpc>
                        <a:spcBef>
                          <a:spcPts val="0"/>
                        </a:spcBef>
                        <a:spcAft>
                          <a:spcPts val="0"/>
                        </a:spcAft>
                      </a:pPr>
                      <a:r>
                        <a:rPr lang="ro-RO" sz="1800" b="1" kern="120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LIMBA ROMÂNĂ</a:t>
                      </a:r>
                      <a:endParaRPr lang="en-US" sz="1800" b="1">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0" marR="0" marT="0" marB="0">
                    <a:solidFill>
                      <a:srgbClr val="FF0000"/>
                    </a:solidFill>
                  </a:tcPr>
                </a:tc>
                <a:tc>
                  <a:txBody>
                    <a:bodyPr/>
                    <a:lstStyle/>
                    <a:p>
                      <a:pPr marL="0" marR="0" algn="ctr">
                        <a:lnSpc>
                          <a:spcPct val="115000"/>
                        </a:lnSpc>
                        <a:spcBef>
                          <a:spcPts val="0"/>
                        </a:spcBef>
                        <a:spcAft>
                          <a:spcPts val="0"/>
                        </a:spcAft>
                      </a:pPr>
                      <a:r>
                        <a:rPr lang="ro-RO" sz="1800" b="1" kern="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32</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55396" marR="55396" marT="7694" marB="0">
                    <a:solidFill>
                      <a:srgbClr val="FF0000"/>
                    </a:solidFill>
                  </a:tcPr>
                </a:tc>
                <a:tc>
                  <a:txBody>
                    <a:bodyPr/>
                    <a:lstStyle/>
                    <a:p>
                      <a:pPr marL="0" marR="0" algn="ctr">
                        <a:lnSpc>
                          <a:spcPct val="115000"/>
                        </a:lnSpc>
                        <a:spcBef>
                          <a:spcPts val="0"/>
                        </a:spcBef>
                        <a:spcAft>
                          <a:spcPts val="1000"/>
                        </a:spcAft>
                      </a:pPr>
                      <a:r>
                        <a:rPr lang="ro-RO" sz="1800" b="1" kern="120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87</a:t>
                      </a:r>
                      <a:endParaRPr lang="en-US" sz="1800" b="1">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55396" marR="55396" marT="7694" marB="0">
                    <a:solidFill>
                      <a:srgbClr val="FF0000"/>
                    </a:solidFill>
                  </a:tcPr>
                </a:tc>
                <a:tc>
                  <a:txBody>
                    <a:bodyPr/>
                    <a:lstStyle/>
                    <a:p>
                      <a:pPr marL="0" marR="0" algn="ctr">
                        <a:lnSpc>
                          <a:spcPct val="115000"/>
                        </a:lnSpc>
                        <a:spcBef>
                          <a:spcPts val="0"/>
                        </a:spcBef>
                        <a:spcAft>
                          <a:spcPts val="1000"/>
                        </a:spcAft>
                      </a:pPr>
                      <a:r>
                        <a:rPr lang="ro-RO" sz="1800" b="1" kern="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164</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55396" marR="55396" marT="7694" marB="0">
                    <a:solidFill>
                      <a:srgbClr val="FF0000"/>
                    </a:solidFill>
                  </a:tcPr>
                </a:tc>
                <a:tc>
                  <a:txBody>
                    <a:bodyPr/>
                    <a:lstStyle/>
                    <a:p>
                      <a:pPr marL="0" marR="0" algn="ctr">
                        <a:lnSpc>
                          <a:spcPct val="115000"/>
                        </a:lnSpc>
                        <a:spcBef>
                          <a:spcPts val="0"/>
                        </a:spcBef>
                        <a:spcAft>
                          <a:spcPts val="1000"/>
                        </a:spcAft>
                      </a:pPr>
                      <a:r>
                        <a:rPr lang="ro-RO" sz="1800" b="1" kern="120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178</a:t>
                      </a:r>
                      <a:endParaRPr lang="en-US" sz="1800" b="1">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55396" marR="55396" marT="7694" marB="0">
                    <a:solidFill>
                      <a:srgbClr val="FF0000"/>
                    </a:solidFill>
                  </a:tcPr>
                </a:tc>
                <a:tc>
                  <a:txBody>
                    <a:bodyPr/>
                    <a:lstStyle/>
                    <a:p>
                      <a:pPr marL="0" marR="0" algn="ctr">
                        <a:lnSpc>
                          <a:spcPct val="115000"/>
                        </a:lnSpc>
                        <a:spcBef>
                          <a:spcPts val="0"/>
                        </a:spcBef>
                        <a:spcAft>
                          <a:spcPts val="1000"/>
                        </a:spcAft>
                      </a:pPr>
                      <a:r>
                        <a:rPr lang="ro-RO" sz="1800" b="1" kern="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322</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55396" marR="55396" marT="7694" marB="0">
                    <a:solidFill>
                      <a:srgbClr val="FF0000"/>
                    </a:solidFill>
                  </a:tcPr>
                </a:tc>
                <a:tc>
                  <a:txBody>
                    <a:bodyPr/>
                    <a:lstStyle/>
                    <a:p>
                      <a:pPr marL="0" marR="0" algn="ctr">
                        <a:lnSpc>
                          <a:spcPct val="115000"/>
                        </a:lnSpc>
                        <a:spcBef>
                          <a:spcPts val="0"/>
                        </a:spcBef>
                        <a:spcAft>
                          <a:spcPts val="1000"/>
                        </a:spcAft>
                      </a:pPr>
                      <a:r>
                        <a:rPr lang="ro-RO" sz="1800" b="1" kern="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330</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55396" marR="55396" marT="7694" marB="0">
                    <a:solidFill>
                      <a:srgbClr val="FF0000"/>
                    </a:solidFill>
                  </a:tcPr>
                </a:tc>
                <a:tc>
                  <a:txBody>
                    <a:bodyPr/>
                    <a:lstStyle/>
                    <a:p>
                      <a:pPr marL="0" marR="0" algn="ctr">
                        <a:lnSpc>
                          <a:spcPct val="115000"/>
                        </a:lnSpc>
                        <a:spcBef>
                          <a:spcPts val="0"/>
                        </a:spcBef>
                        <a:spcAft>
                          <a:spcPts val="1000"/>
                        </a:spcAft>
                      </a:pPr>
                      <a:r>
                        <a:rPr lang="ro-RO" sz="1800" b="1" kern="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433</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55396" marR="55396" marT="7694" marB="0">
                    <a:solidFill>
                      <a:srgbClr val="FF0000"/>
                    </a:solidFill>
                  </a:tcPr>
                </a:tc>
                <a:tc>
                  <a:txBody>
                    <a:bodyPr/>
                    <a:lstStyle/>
                    <a:p>
                      <a:pPr marL="0" marR="0" algn="ctr">
                        <a:lnSpc>
                          <a:spcPct val="115000"/>
                        </a:lnSpc>
                        <a:spcBef>
                          <a:spcPts val="0"/>
                        </a:spcBef>
                        <a:spcAft>
                          <a:spcPts val="1000"/>
                        </a:spcAft>
                      </a:pPr>
                      <a:r>
                        <a:rPr lang="ro-RO" sz="1800" b="1" kern="120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653</a:t>
                      </a:r>
                      <a:endParaRPr lang="en-US" sz="1800" b="1">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55396" marR="55396" marT="7694" marB="0">
                    <a:solidFill>
                      <a:srgbClr val="FF0000"/>
                    </a:solidFill>
                  </a:tcPr>
                </a:tc>
                <a:tc>
                  <a:txBody>
                    <a:bodyPr/>
                    <a:lstStyle/>
                    <a:p>
                      <a:pPr marL="0" marR="0" algn="ctr">
                        <a:lnSpc>
                          <a:spcPct val="115000"/>
                        </a:lnSpc>
                        <a:spcBef>
                          <a:spcPts val="0"/>
                        </a:spcBef>
                        <a:spcAft>
                          <a:spcPts val="1000"/>
                        </a:spcAft>
                      </a:pPr>
                      <a:r>
                        <a:rPr lang="ro-RO" sz="1800" b="1" kern="120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496</a:t>
                      </a:r>
                      <a:endParaRPr lang="en-US" sz="1800" b="1">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55396" marR="55396" marT="7694" marB="0">
                    <a:solidFill>
                      <a:srgbClr val="FF0000"/>
                    </a:solidFill>
                  </a:tcPr>
                </a:tc>
                <a:tc>
                  <a:txBody>
                    <a:bodyPr/>
                    <a:lstStyle/>
                    <a:p>
                      <a:pPr marL="0" marR="0" algn="ctr">
                        <a:lnSpc>
                          <a:spcPct val="115000"/>
                        </a:lnSpc>
                        <a:spcBef>
                          <a:spcPts val="0"/>
                        </a:spcBef>
                        <a:spcAft>
                          <a:spcPts val="1000"/>
                        </a:spcAft>
                      </a:pPr>
                      <a:r>
                        <a:rPr lang="ro-RO" sz="1800" b="1" kern="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88</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55396" marR="55396" marT="7694" marB="0">
                    <a:solidFill>
                      <a:srgbClr val="FF0000"/>
                    </a:solidFill>
                  </a:tcPr>
                </a:tc>
                <a:tc>
                  <a:txBody>
                    <a:bodyPr/>
                    <a:lstStyle/>
                    <a:p>
                      <a:pPr marL="0" marR="0" algn="ctr">
                        <a:lnSpc>
                          <a:spcPct val="115000"/>
                        </a:lnSpc>
                        <a:spcBef>
                          <a:spcPts val="0"/>
                        </a:spcBef>
                        <a:spcAft>
                          <a:spcPts val="0"/>
                        </a:spcAft>
                      </a:pPr>
                      <a:r>
                        <a:rPr lang="ro-RO" sz="1800" b="1" kern="12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86,00%</a:t>
                      </a:r>
                      <a:endParaRPr lang="en-US" sz="1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marR="0" algn="ctr">
                        <a:lnSpc>
                          <a:spcPct val="115000"/>
                        </a:lnSpc>
                        <a:spcBef>
                          <a:spcPts val="0"/>
                        </a:spcBef>
                        <a:spcAft>
                          <a:spcPts val="0"/>
                        </a:spcAft>
                      </a:pPr>
                      <a:r>
                        <a:rPr lang="ro-RO" sz="1800" b="1" kern="12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84,00% la nivel național</a:t>
                      </a:r>
                      <a:endParaRPr lang="en-US" sz="1800" b="1" dirty="0">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55396" marR="55396" marT="7694" marB="0">
                    <a:solidFill>
                      <a:srgbClr val="FFFF00"/>
                    </a:solidFill>
                  </a:tcPr>
                </a:tc>
                <a:extLst>
                  <a:ext uri="{0D108BD9-81ED-4DB2-BD59-A6C34878D82A}">
                    <a16:rowId xmlns:a16="http://schemas.microsoft.com/office/drawing/2014/main" val="10001"/>
                  </a:ext>
                </a:extLst>
              </a:tr>
              <a:tr h="1022770">
                <a:tc>
                  <a:txBody>
                    <a:bodyPr/>
                    <a:lstStyle/>
                    <a:p>
                      <a:pPr marL="0" marR="0" algn="ctr">
                        <a:lnSpc>
                          <a:spcPct val="115000"/>
                        </a:lnSpc>
                        <a:spcBef>
                          <a:spcPts val="0"/>
                        </a:spcBef>
                        <a:spcAft>
                          <a:spcPts val="0"/>
                        </a:spcAft>
                      </a:pPr>
                      <a:r>
                        <a:rPr lang="ro-RO" sz="1800" b="1" kern="120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LIMBA MATERNĂ</a:t>
                      </a:r>
                      <a:endParaRPr lang="en-US" sz="1800" b="1">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0" marR="0" marT="0" marB="0">
                    <a:solidFill>
                      <a:srgbClr val="FF0000"/>
                    </a:solidFill>
                  </a:tcPr>
                </a:tc>
                <a:tc>
                  <a:txBody>
                    <a:bodyPr/>
                    <a:lstStyle/>
                    <a:p>
                      <a:pPr marL="0" marR="0">
                        <a:lnSpc>
                          <a:spcPct val="115000"/>
                        </a:lnSpc>
                        <a:spcBef>
                          <a:spcPts val="0"/>
                        </a:spcBef>
                        <a:spcAft>
                          <a:spcPts val="0"/>
                        </a:spcAft>
                      </a:pPr>
                      <a:r>
                        <a:rPr lang="en-US" sz="1800" b="1" kern="120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a:t>
                      </a:r>
                      <a:endParaRPr lang="en-US" sz="1800" b="1">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txBody>
                  <a:tcPr marL="55396" marR="55396" marT="7694" marB="0">
                    <a:solidFill>
                      <a:srgbClr val="FF0000"/>
                    </a:solidFill>
                  </a:tcPr>
                </a:tc>
                <a:tc>
                  <a:txBody>
                    <a:bodyPr/>
                    <a:lstStyle/>
                    <a:p>
                      <a:pPr marL="0" marR="0" algn="ctr">
                        <a:lnSpc>
                          <a:spcPct val="115000"/>
                        </a:lnSpc>
                        <a:spcBef>
                          <a:spcPts val="0"/>
                        </a:spcBef>
                        <a:spcAft>
                          <a:spcPts val="1000"/>
                        </a:spcAft>
                      </a:pPr>
                      <a:r>
                        <a:rPr lang="ro-RO" sz="1800" b="1" kern="120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a:t>
                      </a:r>
                      <a:endParaRPr lang="en-US" sz="1800" b="1">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txBody>
                  <a:tcPr marL="55396" marR="55396" marT="7694" marB="0">
                    <a:solidFill>
                      <a:srgbClr val="FF0000"/>
                    </a:solidFill>
                  </a:tcPr>
                </a:tc>
                <a:tc>
                  <a:txBody>
                    <a:bodyPr/>
                    <a:lstStyle/>
                    <a:p>
                      <a:pPr marL="0" marR="0" algn="ctr">
                        <a:lnSpc>
                          <a:spcPct val="115000"/>
                        </a:lnSpc>
                        <a:spcBef>
                          <a:spcPts val="0"/>
                        </a:spcBef>
                        <a:spcAft>
                          <a:spcPts val="1000"/>
                        </a:spcAft>
                      </a:pPr>
                      <a:r>
                        <a:rPr lang="ro-RO" sz="1800" b="1" kern="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txBody>
                  <a:tcPr marL="55396" marR="55396" marT="7694" marB="0">
                    <a:solidFill>
                      <a:srgbClr val="FF0000"/>
                    </a:solidFill>
                  </a:tcPr>
                </a:tc>
                <a:tc>
                  <a:txBody>
                    <a:bodyPr/>
                    <a:lstStyle/>
                    <a:p>
                      <a:pPr marL="0" marR="0" algn="ctr">
                        <a:lnSpc>
                          <a:spcPct val="115000"/>
                        </a:lnSpc>
                        <a:spcBef>
                          <a:spcPts val="0"/>
                        </a:spcBef>
                        <a:spcAft>
                          <a:spcPts val="1000"/>
                        </a:spcAft>
                      </a:pPr>
                      <a:r>
                        <a:rPr lang="ro-RO" sz="1800" b="1" kern="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txBody>
                  <a:tcPr marL="55396" marR="55396" marT="7694" marB="0">
                    <a:solidFill>
                      <a:srgbClr val="FF0000"/>
                    </a:solidFill>
                  </a:tcPr>
                </a:tc>
                <a:tc>
                  <a:txBody>
                    <a:bodyPr/>
                    <a:lstStyle/>
                    <a:p>
                      <a:pPr marL="0" marR="0" algn="ctr">
                        <a:lnSpc>
                          <a:spcPct val="115000"/>
                        </a:lnSpc>
                        <a:spcBef>
                          <a:spcPts val="0"/>
                        </a:spcBef>
                        <a:spcAft>
                          <a:spcPts val="1000"/>
                        </a:spcAft>
                      </a:pPr>
                      <a:r>
                        <a:rPr lang="ro-RO" sz="1800" b="1" kern="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15</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txBody>
                  <a:tcPr marL="55396" marR="55396" marT="7694" marB="0">
                    <a:solidFill>
                      <a:srgbClr val="FF0000"/>
                    </a:solidFill>
                  </a:tcPr>
                </a:tc>
                <a:tc>
                  <a:txBody>
                    <a:bodyPr/>
                    <a:lstStyle/>
                    <a:p>
                      <a:pPr marL="0" marR="0" algn="ctr">
                        <a:lnSpc>
                          <a:spcPct val="115000"/>
                        </a:lnSpc>
                        <a:spcBef>
                          <a:spcPts val="0"/>
                        </a:spcBef>
                        <a:spcAft>
                          <a:spcPts val="1000"/>
                        </a:spcAft>
                      </a:pPr>
                      <a:r>
                        <a:rPr lang="ro-RO" sz="1800" b="1" kern="120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29</a:t>
                      </a:r>
                      <a:endParaRPr lang="en-US" sz="1800" b="1">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txBody>
                  <a:tcPr marL="55396" marR="55396" marT="7694" marB="0">
                    <a:solidFill>
                      <a:srgbClr val="FF0000"/>
                    </a:solidFill>
                  </a:tcPr>
                </a:tc>
                <a:tc>
                  <a:txBody>
                    <a:bodyPr/>
                    <a:lstStyle/>
                    <a:p>
                      <a:pPr marL="0" marR="0" algn="ctr">
                        <a:lnSpc>
                          <a:spcPct val="115000"/>
                        </a:lnSpc>
                        <a:spcBef>
                          <a:spcPts val="0"/>
                        </a:spcBef>
                        <a:spcAft>
                          <a:spcPts val="1000"/>
                        </a:spcAft>
                      </a:pPr>
                      <a:r>
                        <a:rPr lang="ro-RO" sz="1800" b="1" kern="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51</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txBody>
                  <a:tcPr marL="55396" marR="55396" marT="7694" marB="0">
                    <a:solidFill>
                      <a:srgbClr val="FF0000"/>
                    </a:solidFill>
                  </a:tcPr>
                </a:tc>
                <a:tc>
                  <a:txBody>
                    <a:bodyPr/>
                    <a:lstStyle/>
                    <a:p>
                      <a:pPr marL="0" marR="0" algn="ctr">
                        <a:lnSpc>
                          <a:spcPct val="115000"/>
                        </a:lnSpc>
                        <a:spcBef>
                          <a:spcPts val="0"/>
                        </a:spcBef>
                        <a:spcAft>
                          <a:spcPts val="1000"/>
                        </a:spcAft>
                      </a:pPr>
                      <a:r>
                        <a:rPr lang="ro-RO" sz="1800" b="1" kern="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81</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txBody>
                  <a:tcPr marL="55396" marR="55396" marT="7694" marB="0">
                    <a:solidFill>
                      <a:srgbClr val="FF0000"/>
                    </a:solidFill>
                  </a:tcPr>
                </a:tc>
                <a:tc>
                  <a:txBody>
                    <a:bodyPr/>
                    <a:lstStyle/>
                    <a:p>
                      <a:pPr marL="0" marR="0" algn="ctr">
                        <a:lnSpc>
                          <a:spcPct val="115000"/>
                        </a:lnSpc>
                        <a:spcBef>
                          <a:spcPts val="0"/>
                        </a:spcBef>
                        <a:spcAft>
                          <a:spcPts val="1000"/>
                        </a:spcAft>
                      </a:pPr>
                      <a:r>
                        <a:rPr lang="ro-RO" sz="1800" b="1" kern="120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157</a:t>
                      </a:r>
                      <a:endParaRPr lang="en-US" sz="1800" b="1">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txBody>
                  <a:tcPr marL="55396" marR="55396" marT="7694" marB="0">
                    <a:solidFill>
                      <a:srgbClr val="FF0000"/>
                    </a:solidFill>
                  </a:tcPr>
                </a:tc>
                <a:tc>
                  <a:txBody>
                    <a:bodyPr/>
                    <a:lstStyle/>
                    <a:p>
                      <a:pPr marL="0" marR="0" algn="ctr">
                        <a:lnSpc>
                          <a:spcPct val="115000"/>
                        </a:lnSpc>
                        <a:spcBef>
                          <a:spcPts val="0"/>
                        </a:spcBef>
                        <a:spcAft>
                          <a:spcPts val="1000"/>
                        </a:spcAft>
                      </a:pPr>
                      <a:r>
                        <a:rPr lang="ro-RO" sz="1800" b="1" kern="120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11</a:t>
                      </a:r>
                      <a:endParaRPr lang="en-US" sz="1800" b="1">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txBody>
                  <a:tcPr marL="55396" marR="55396" marT="7694" marB="0">
                    <a:solidFill>
                      <a:srgbClr val="FF0000"/>
                    </a:solidFill>
                  </a:tcPr>
                </a:tc>
                <a:tc>
                  <a:txBody>
                    <a:bodyPr/>
                    <a:lstStyle/>
                    <a:p>
                      <a:pPr marL="0" marR="0" algn="ctr">
                        <a:lnSpc>
                          <a:spcPct val="115000"/>
                        </a:lnSpc>
                        <a:spcBef>
                          <a:spcPts val="0"/>
                        </a:spcBef>
                        <a:spcAft>
                          <a:spcPts val="0"/>
                        </a:spcAft>
                      </a:pPr>
                      <a:r>
                        <a:rPr lang="ro-RO" sz="1800" b="1" kern="12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98,00%</a:t>
                      </a:r>
                      <a:endParaRPr lang="en-US" sz="1800" b="1"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txBody>
                  <a:tcPr marL="55396" marR="55396" marT="7694" marB="0">
                    <a:solidFill>
                      <a:srgbClr val="FFFF00"/>
                    </a:solidFill>
                  </a:tcPr>
                </a:tc>
                <a:extLst>
                  <a:ext uri="{0D108BD9-81ED-4DB2-BD59-A6C34878D82A}">
                    <a16:rowId xmlns:a16="http://schemas.microsoft.com/office/drawing/2014/main" val="10002"/>
                  </a:ext>
                </a:extLst>
              </a:tr>
              <a:tr h="1026976">
                <a:tc>
                  <a:txBody>
                    <a:bodyPr/>
                    <a:lstStyle/>
                    <a:p>
                      <a:pPr marL="0" marR="0" algn="ctr">
                        <a:lnSpc>
                          <a:spcPct val="115000"/>
                        </a:lnSpc>
                        <a:spcBef>
                          <a:spcPts val="0"/>
                        </a:spcBef>
                        <a:spcAft>
                          <a:spcPts val="0"/>
                        </a:spcAft>
                      </a:pPr>
                      <a:r>
                        <a:rPr lang="ro-RO" sz="1800" b="1" kern="120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MATEMATICĂ</a:t>
                      </a:r>
                      <a:endParaRPr lang="en-US" sz="1800" b="1">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0" marR="0" marT="0" marB="0">
                    <a:solidFill>
                      <a:srgbClr val="FF0000"/>
                    </a:solidFill>
                  </a:tcPr>
                </a:tc>
                <a:tc>
                  <a:txBody>
                    <a:bodyPr/>
                    <a:lstStyle/>
                    <a:p>
                      <a:pPr marL="0" marR="0" algn="ctr">
                        <a:lnSpc>
                          <a:spcPct val="115000"/>
                        </a:lnSpc>
                        <a:spcBef>
                          <a:spcPts val="0"/>
                        </a:spcBef>
                        <a:spcAft>
                          <a:spcPts val="0"/>
                        </a:spcAft>
                      </a:pPr>
                      <a:r>
                        <a:rPr lang="ro-RO" sz="1800" b="1" kern="120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133</a:t>
                      </a:r>
                      <a:endParaRPr lang="en-US" sz="1800" b="1">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txBody>
                  <a:tcPr marL="55396" marR="55396" marT="7694" marB="0">
                    <a:solidFill>
                      <a:srgbClr val="FF0000"/>
                    </a:solidFill>
                  </a:tcPr>
                </a:tc>
                <a:tc>
                  <a:txBody>
                    <a:bodyPr/>
                    <a:lstStyle/>
                    <a:p>
                      <a:pPr marL="0" marR="0" algn="ctr">
                        <a:lnSpc>
                          <a:spcPct val="115000"/>
                        </a:lnSpc>
                        <a:spcBef>
                          <a:spcPts val="0"/>
                        </a:spcBef>
                        <a:spcAft>
                          <a:spcPts val="1000"/>
                        </a:spcAft>
                      </a:pPr>
                      <a:r>
                        <a:rPr lang="ro-RO" sz="1800" b="1" kern="120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242</a:t>
                      </a:r>
                      <a:endParaRPr lang="en-US" sz="1800" b="1">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txBody>
                  <a:tcPr marL="55396" marR="55396" marT="7694" marB="0">
                    <a:solidFill>
                      <a:srgbClr val="FF0000"/>
                    </a:solidFill>
                  </a:tcPr>
                </a:tc>
                <a:tc>
                  <a:txBody>
                    <a:bodyPr/>
                    <a:lstStyle/>
                    <a:p>
                      <a:pPr marL="0" marR="0" algn="ctr">
                        <a:lnSpc>
                          <a:spcPct val="115000"/>
                        </a:lnSpc>
                        <a:spcBef>
                          <a:spcPts val="0"/>
                        </a:spcBef>
                        <a:spcAft>
                          <a:spcPts val="1000"/>
                        </a:spcAft>
                      </a:pPr>
                      <a:r>
                        <a:rPr lang="ro-RO" sz="1800" b="1" kern="120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273</a:t>
                      </a:r>
                      <a:endParaRPr lang="en-US" sz="1800" b="1">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txBody>
                  <a:tcPr marL="55396" marR="55396" marT="7694" marB="0">
                    <a:solidFill>
                      <a:srgbClr val="FF0000"/>
                    </a:solidFill>
                  </a:tcPr>
                </a:tc>
                <a:tc>
                  <a:txBody>
                    <a:bodyPr/>
                    <a:lstStyle/>
                    <a:p>
                      <a:pPr marL="0" marR="0" algn="ctr">
                        <a:lnSpc>
                          <a:spcPct val="115000"/>
                        </a:lnSpc>
                        <a:spcBef>
                          <a:spcPts val="0"/>
                        </a:spcBef>
                        <a:spcAft>
                          <a:spcPts val="1000"/>
                        </a:spcAft>
                      </a:pPr>
                      <a:r>
                        <a:rPr lang="ro-RO" sz="1800" b="1" kern="120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220</a:t>
                      </a:r>
                      <a:endParaRPr lang="en-US" sz="1800" b="1">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txBody>
                  <a:tcPr marL="55396" marR="55396" marT="7694" marB="0">
                    <a:solidFill>
                      <a:srgbClr val="FF0000"/>
                    </a:solidFill>
                  </a:tcPr>
                </a:tc>
                <a:tc>
                  <a:txBody>
                    <a:bodyPr/>
                    <a:lstStyle/>
                    <a:p>
                      <a:pPr marL="0" marR="0" algn="ctr">
                        <a:lnSpc>
                          <a:spcPct val="115000"/>
                        </a:lnSpc>
                        <a:spcBef>
                          <a:spcPts val="0"/>
                        </a:spcBef>
                        <a:spcAft>
                          <a:spcPts val="1000"/>
                        </a:spcAft>
                      </a:pPr>
                      <a:r>
                        <a:rPr lang="ro-RO" sz="1800" b="1" kern="120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366</a:t>
                      </a:r>
                      <a:endParaRPr lang="en-US" sz="1800" b="1">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txBody>
                  <a:tcPr marL="55396" marR="55396" marT="7694" marB="0">
                    <a:solidFill>
                      <a:srgbClr val="FF0000"/>
                    </a:solidFill>
                  </a:tcPr>
                </a:tc>
                <a:tc>
                  <a:txBody>
                    <a:bodyPr/>
                    <a:lstStyle/>
                    <a:p>
                      <a:pPr marL="0" marR="0" algn="ctr">
                        <a:lnSpc>
                          <a:spcPct val="115000"/>
                        </a:lnSpc>
                        <a:spcBef>
                          <a:spcPts val="0"/>
                        </a:spcBef>
                        <a:spcAft>
                          <a:spcPts val="1000"/>
                        </a:spcAft>
                      </a:pPr>
                      <a:r>
                        <a:rPr lang="ro-RO" sz="1800" b="1" kern="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501</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txBody>
                  <a:tcPr marL="55396" marR="55396" marT="7694" marB="0">
                    <a:solidFill>
                      <a:srgbClr val="FF0000"/>
                    </a:solidFill>
                  </a:tcPr>
                </a:tc>
                <a:tc>
                  <a:txBody>
                    <a:bodyPr/>
                    <a:lstStyle/>
                    <a:p>
                      <a:pPr marL="0" marR="0" algn="ctr">
                        <a:lnSpc>
                          <a:spcPct val="115000"/>
                        </a:lnSpc>
                        <a:spcBef>
                          <a:spcPts val="0"/>
                        </a:spcBef>
                        <a:spcAft>
                          <a:spcPts val="1000"/>
                        </a:spcAft>
                      </a:pPr>
                      <a:r>
                        <a:rPr lang="ro-RO" sz="1800" b="1" kern="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622</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txBody>
                  <a:tcPr marL="55396" marR="55396" marT="7694" marB="0">
                    <a:solidFill>
                      <a:srgbClr val="FF0000"/>
                    </a:solidFill>
                  </a:tcPr>
                </a:tc>
                <a:tc>
                  <a:txBody>
                    <a:bodyPr/>
                    <a:lstStyle/>
                    <a:p>
                      <a:pPr marL="0" marR="0" algn="ctr">
                        <a:lnSpc>
                          <a:spcPct val="115000"/>
                        </a:lnSpc>
                        <a:spcBef>
                          <a:spcPts val="0"/>
                        </a:spcBef>
                        <a:spcAft>
                          <a:spcPts val="1000"/>
                        </a:spcAft>
                      </a:pPr>
                      <a:r>
                        <a:rPr lang="ro-RO" sz="1800" b="1" kern="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456</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txBody>
                  <a:tcPr marL="55396" marR="55396" marT="7694" marB="0">
                    <a:solidFill>
                      <a:srgbClr val="FF0000"/>
                    </a:solidFill>
                  </a:tcPr>
                </a:tc>
                <a:tc>
                  <a:txBody>
                    <a:bodyPr/>
                    <a:lstStyle/>
                    <a:p>
                      <a:pPr marL="0" marR="0" algn="ctr">
                        <a:lnSpc>
                          <a:spcPct val="115000"/>
                        </a:lnSpc>
                        <a:spcBef>
                          <a:spcPts val="0"/>
                        </a:spcBef>
                        <a:spcAft>
                          <a:spcPts val="1000"/>
                        </a:spcAft>
                      </a:pPr>
                      <a:r>
                        <a:rPr lang="ro-RO" sz="1800" b="1" kern="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369</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txBody>
                  <a:tcPr marL="55396" marR="55396" marT="7694" marB="0">
                    <a:solidFill>
                      <a:srgbClr val="FF0000"/>
                    </a:solidFill>
                  </a:tcPr>
                </a:tc>
                <a:tc>
                  <a:txBody>
                    <a:bodyPr/>
                    <a:lstStyle/>
                    <a:p>
                      <a:pPr marL="0" marR="0" algn="ctr">
                        <a:lnSpc>
                          <a:spcPct val="115000"/>
                        </a:lnSpc>
                        <a:spcBef>
                          <a:spcPts val="0"/>
                        </a:spcBef>
                        <a:spcAft>
                          <a:spcPts val="1000"/>
                        </a:spcAft>
                      </a:pPr>
                      <a:r>
                        <a:rPr lang="ro-RO" sz="1800" b="1" kern="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44</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txBody>
                  <a:tcPr marL="55396" marR="55396" marT="7694" marB="0">
                    <a:solidFill>
                      <a:srgbClr val="FF0000"/>
                    </a:solidFill>
                  </a:tcPr>
                </a:tc>
                <a:tc>
                  <a:txBody>
                    <a:bodyPr/>
                    <a:lstStyle/>
                    <a:p>
                      <a:pPr marL="0" marR="0" algn="ctr">
                        <a:lnSpc>
                          <a:spcPct val="115000"/>
                        </a:lnSpc>
                        <a:spcBef>
                          <a:spcPts val="0"/>
                        </a:spcBef>
                        <a:spcAft>
                          <a:spcPts val="0"/>
                        </a:spcAft>
                      </a:pPr>
                      <a:r>
                        <a:rPr lang="ro-RO" sz="1800" b="1" kern="12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73,00%</a:t>
                      </a:r>
                      <a:endParaRPr lang="en-US" sz="1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marR="0" algn="ctr">
                        <a:lnSpc>
                          <a:spcPct val="115000"/>
                        </a:lnSpc>
                        <a:spcBef>
                          <a:spcPts val="0"/>
                        </a:spcBef>
                        <a:spcAft>
                          <a:spcPts val="0"/>
                        </a:spcAft>
                      </a:pPr>
                      <a:r>
                        <a:rPr lang="ro-RO" sz="1800" b="1" kern="12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70,2% la nivel național</a:t>
                      </a:r>
                      <a:endParaRPr lang="en-US" sz="1800" b="1" dirty="0">
                        <a:solidFill>
                          <a:schemeClr val="tx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txBody>
                  <a:tcPr marL="55396" marR="55396" marT="7694" marB="0">
                    <a:solidFill>
                      <a:srgbClr val="FFFF00"/>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99536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a:bodyPr>
          <a:lstStyle/>
          <a:p>
            <a:endPar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7999"/>
          </a:xfrm>
          <a:prstGeom prst="rect">
            <a:avLst/>
          </a:prstGeom>
        </p:spPr>
      </p:pic>
      <p:sp>
        <p:nvSpPr>
          <p:cNvPr id="8" name="Title 1"/>
          <p:cNvSpPr txBox="1">
            <a:spLocks/>
          </p:cNvSpPr>
          <p:nvPr/>
        </p:nvSpPr>
        <p:spPr>
          <a:xfrm>
            <a:off x="0" y="0"/>
            <a:ext cx="12192000" cy="101599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o-RO"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REZULTATELE OBȚINUTE LA SESINEA SPECIALĂ</a:t>
            </a:r>
          </a:p>
        </p:txBody>
      </p:sp>
      <p:sp>
        <p:nvSpPr>
          <p:cNvPr id="4" name="Subtitle 3"/>
          <p:cNvSpPr>
            <a:spLocks noGrp="1"/>
          </p:cNvSpPr>
          <p:nvPr>
            <p:ph type="subTitle" idx="1"/>
          </p:nvPr>
        </p:nvSpPr>
        <p:spPr>
          <a:xfrm>
            <a:off x="0" y="2197099"/>
            <a:ext cx="12192000" cy="4660900"/>
          </a:xfrm>
        </p:spPr>
        <p:txBody>
          <a:bodyPr>
            <a:normAutofit/>
          </a:bodyPr>
          <a:lstStyle/>
          <a:p>
            <a:pPr>
              <a:lnSpc>
                <a:spcPct val="100000"/>
              </a:lnSpc>
            </a:pPr>
            <a:endParaRPr lang="en-US"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lnSpc>
                <a:spcPct val="100000"/>
              </a:lnSpc>
            </a:pPr>
            <a:endPar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dirty="0"/>
          </a:p>
          <a:p>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932529132"/>
              </p:ext>
            </p:extLst>
          </p:nvPr>
        </p:nvGraphicFramePr>
        <p:xfrm>
          <a:off x="368301" y="2197098"/>
          <a:ext cx="11455397" cy="3275031"/>
        </p:xfrm>
        <a:graphic>
          <a:graphicData uri="http://schemas.openxmlformats.org/drawingml/2006/table">
            <a:tbl>
              <a:tblPr firstRow="1" firstCol="1" bandRow="1">
                <a:tableStyleId>{5C22544A-7EE6-4342-B048-85BDC9FD1C3A}</a:tableStyleId>
              </a:tblPr>
              <a:tblGrid>
                <a:gridCol w="1003300">
                  <a:extLst>
                    <a:ext uri="{9D8B030D-6E8A-4147-A177-3AD203B41FA5}">
                      <a16:colId xmlns:a16="http://schemas.microsoft.com/office/drawing/2014/main" val="20000"/>
                    </a:ext>
                  </a:extLst>
                </a:gridCol>
                <a:gridCol w="1079500">
                  <a:extLst>
                    <a:ext uri="{9D8B030D-6E8A-4147-A177-3AD203B41FA5}">
                      <a16:colId xmlns:a16="http://schemas.microsoft.com/office/drawing/2014/main" val="20001"/>
                    </a:ext>
                  </a:extLst>
                </a:gridCol>
                <a:gridCol w="8001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520700">
                  <a:extLst>
                    <a:ext uri="{9D8B030D-6E8A-4147-A177-3AD203B41FA5}">
                      <a16:colId xmlns:a16="http://schemas.microsoft.com/office/drawing/2014/main" val="20004"/>
                    </a:ext>
                  </a:extLst>
                </a:gridCol>
                <a:gridCol w="571500">
                  <a:extLst>
                    <a:ext uri="{9D8B030D-6E8A-4147-A177-3AD203B41FA5}">
                      <a16:colId xmlns:a16="http://schemas.microsoft.com/office/drawing/2014/main" val="20005"/>
                    </a:ext>
                  </a:extLst>
                </a:gridCol>
                <a:gridCol w="647700">
                  <a:extLst>
                    <a:ext uri="{9D8B030D-6E8A-4147-A177-3AD203B41FA5}">
                      <a16:colId xmlns:a16="http://schemas.microsoft.com/office/drawing/2014/main" val="20006"/>
                    </a:ext>
                  </a:extLst>
                </a:gridCol>
                <a:gridCol w="723900">
                  <a:extLst>
                    <a:ext uri="{9D8B030D-6E8A-4147-A177-3AD203B41FA5}">
                      <a16:colId xmlns:a16="http://schemas.microsoft.com/office/drawing/2014/main" val="20007"/>
                    </a:ext>
                  </a:extLst>
                </a:gridCol>
                <a:gridCol w="609600">
                  <a:extLst>
                    <a:ext uri="{9D8B030D-6E8A-4147-A177-3AD203B41FA5}">
                      <a16:colId xmlns:a16="http://schemas.microsoft.com/office/drawing/2014/main" val="20008"/>
                    </a:ext>
                  </a:extLst>
                </a:gridCol>
                <a:gridCol w="635000">
                  <a:extLst>
                    <a:ext uri="{9D8B030D-6E8A-4147-A177-3AD203B41FA5}">
                      <a16:colId xmlns:a16="http://schemas.microsoft.com/office/drawing/2014/main" val="20009"/>
                    </a:ext>
                  </a:extLst>
                </a:gridCol>
                <a:gridCol w="647700">
                  <a:extLst>
                    <a:ext uri="{9D8B030D-6E8A-4147-A177-3AD203B41FA5}">
                      <a16:colId xmlns:a16="http://schemas.microsoft.com/office/drawing/2014/main" val="20010"/>
                    </a:ext>
                  </a:extLst>
                </a:gridCol>
                <a:gridCol w="671800">
                  <a:extLst>
                    <a:ext uri="{9D8B030D-6E8A-4147-A177-3AD203B41FA5}">
                      <a16:colId xmlns:a16="http://schemas.microsoft.com/office/drawing/2014/main" val="20011"/>
                    </a:ext>
                  </a:extLst>
                </a:gridCol>
                <a:gridCol w="598200">
                  <a:extLst>
                    <a:ext uri="{9D8B030D-6E8A-4147-A177-3AD203B41FA5}">
                      <a16:colId xmlns:a16="http://schemas.microsoft.com/office/drawing/2014/main" val="20012"/>
                    </a:ext>
                  </a:extLst>
                </a:gridCol>
                <a:gridCol w="673100">
                  <a:extLst>
                    <a:ext uri="{9D8B030D-6E8A-4147-A177-3AD203B41FA5}">
                      <a16:colId xmlns:a16="http://schemas.microsoft.com/office/drawing/2014/main" val="20013"/>
                    </a:ext>
                  </a:extLst>
                </a:gridCol>
                <a:gridCol w="355600">
                  <a:extLst>
                    <a:ext uri="{9D8B030D-6E8A-4147-A177-3AD203B41FA5}">
                      <a16:colId xmlns:a16="http://schemas.microsoft.com/office/drawing/2014/main" val="20014"/>
                    </a:ext>
                  </a:extLst>
                </a:gridCol>
                <a:gridCol w="1155697">
                  <a:extLst>
                    <a:ext uri="{9D8B030D-6E8A-4147-A177-3AD203B41FA5}">
                      <a16:colId xmlns:a16="http://schemas.microsoft.com/office/drawing/2014/main" val="20015"/>
                    </a:ext>
                  </a:extLst>
                </a:gridCol>
              </a:tblGrid>
              <a:tr h="2483186">
                <a:tc>
                  <a:txBody>
                    <a:bodyPr/>
                    <a:lstStyle/>
                    <a:p>
                      <a:pPr marL="71755" marR="71755" algn="ctr">
                        <a:lnSpc>
                          <a:spcPct val="107000"/>
                        </a:lnSpc>
                        <a:spcBef>
                          <a:spcPts val="0"/>
                        </a:spcBef>
                        <a:spcAft>
                          <a:spcPts val="0"/>
                        </a:spcAft>
                      </a:pPr>
                      <a:r>
                        <a:rPr lang="en-US" sz="1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ÎNSCRIȘI</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vert="vert270" anchor="ctr">
                    <a:solidFill>
                      <a:srgbClr val="FF0000"/>
                    </a:solidFill>
                  </a:tcPr>
                </a:tc>
                <a:tc>
                  <a:txBody>
                    <a:bodyPr/>
                    <a:lstStyle/>
                    <a:p>
                      <a:pPr marL="71755" marR="71755" algn="ctr">
                        <a:lnSpc>
                          <a:spcPct val="107000"/>
                        </a:lnSpc>
                        <a:spcBef>
                          <a:spcPts val="0"/>
                        </a:spcBef>
                        <a:spcAft>
                          <a:spcPts val="0"/>
                        </a:spcAft>
                      </a:pPr>
                      <a:r>
                        <a:rPr lang="en-US" sz="1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CANDIDAȚI CU MEDIA PESTE 5</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vert="vert270" anchor="ctr">
                    <a:solidFill>
                      <a:srgbClr val="FF0000"/>
                    </a:solidFill>
                  </a:tcPr>
                </a:tc>
                <a:tc>
                  <a:txBody>
                    <a:bodyPr/>
                    <a:lstStyle/>
                    <a:p>
                      <a:pPr marL="71755" marR="71755" algn="ctr">
                        <a:lnSpc>
                          <a:spcPct val="107000"/>
                        </a:lnSpc>
                        <a:spcBef>
                          <a:spcPts val="0"/>
                        </a:spcBef>
                        <a:spcAft>
                          <a:spcPts val="0"/>
                        </a:spcAft>
                      </a:pPr>
                      <a:r>
                        <a:rPr lang="en-US" sz="1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PREZENȚI</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vert="vert270" anchor="ctr">
                    <a:solidFill>
                      <a:srgbClr val="FF0000"/>
                    </a:solidFill>
                  </a:tcPr>
                </a:tc>
                <a:tc>
                  <a:txBody>
                    <a:bodyPr/>
                    <a:lstStyle/>
                    <a:p>
                      <a:pPr marL="71755" marR="71755" algn="ctr">
                        <a:lnSpc>
                          <a:spcPct val="107000"/>
                        </a:lnSpc>
                        <a:spcBef>
                          <a:spcPts val="0"/>
                        </a:spcBef>
                        <a:spcAft>
                          <a:spcPts val="0"/>
                        </a:spcAft>
                      </a:pPr>
                      <a:r>
                        <a:rPr lang="en-US" sz="1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NEPREZENTAȚI</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vert="vert270" anchor="ctr">
                    <a:solidFill>
                      <a:srgbClr val="FF0000"/>
                    </a:solidFill>
                  </a:tcPr>
                </a:tc>
                <a:tc>
                  <a:txBody>
                    <a:bodyPr/>
                    <a:lstStyle/>
                    <a:p>
                      <a:pPr marL="71755" marR="71755" algn="ctr">
                        <a:lnSpc>
                          <a:spcPct val="107000"/>
                        </a:lnSpc>
                        <a:spcBef>
                          <a:spcPts val="0"/>
                        </a:spcBef>
                        <a:spcAft>
                          <a:spcPts val="0"/>
                        </a:spcAft>
                      </a:pPr>
                      <a:r>
                        <a:rPr lang="en-US" sz="1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ELIMINAȚI</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vert="vert270" anchor="ctr">
                    <a:solidFill>
                      <a:srgbClr val="FF0000"/>
                    </a:solidFill>
                  </a:tcPr>
                </a:tc>
                <a:tc>
                  <a:txBody>
                    <a:bodyPr/>
                    <a:lstStyle/>
                    <a:p>
                      <a:pPr marL="71755" marR="71755" algn="ctr">
                        <a:lnSpc>
                          <a:spcPct val="107000"/>
                        </a:lnSpc>
                        <a:spcBef>
                          <a:spcPts val="0"/>
                        </a:spcBef>
                        <a:spcAft>
                          <a:spcPts val="0"/>
                        </a:spcAft>
                      </a:pPr>
                      <a:r>
                        <a:rPr lang="en-US" sz="1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1-1,99</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vert="vert270" anchor="ctr">
                    <a:solidFill>
                      <a:srgbClr val="FF0000"/>
                    </a:solidFill>
                  </a:tcPr>
                </a:tc>
                <a:tc>
                  <a:txBody>
                    <a:bodyPr/>
                    <a:lstStyle/>
                    <a:p>
                      <a:pPr marL="71755" marR="71755" algn="ctr">
                        <a:lnSpc>
                          <a:spcPct val="107000"/>
                        </a:lnSpc>
                        <a:spcBef>
                          <a:spcPts val="0"/>
                        </a:spcBef>
                        <a:spcAft>
                          <a:spcPts val="0"/>
                        </a:spcAft>
                      </a:pPr>
                      <a:r>
                        <a:rPr lang="en-US" sz="1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2-2,99</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vert="vert270" anchor="ctr">
                    <a:solidFill>
                      <a:srgbClr val="FF0000"/>
                    </a:solidFill>
                  </a:tcPr>
                </a:tc>
                <a:tc>
                  <a:txBody>
                    <a:bodyPr/>
                    <a:lstStyle/>
                    <a:p>
                      <a:pPr marL="71755" marR="71755" algn="ctr">
                        <a:lnSpc>
                          <a:spcPct val="107000"/>
                        </a:lnSpc>
                        <a:spcBef>
                          <a:spcPts val="0"/>
                        </a:spcBef>
                        <a:spcAft>
                          <a:spcPts val="0"/>
                        </a:spcAft>
                      </a:pPr>
                      <a:r>
                        <a:rPr lang="en-US" sz="1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3-3,99</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vert="vert270" anchor="ctr">
                    <a:solidFill>
                      <a:srgbClr val="FF0000"/>
                    </a:solidFill>
                  </a:tcPr>
                </a:tc>
                <a:tc>
                  <a:txBody>
                    <a:bodyPr/>
                    <a:lstStyle/>
                    <a:p>
                      <a:pPr marL="71755" marR="71755" algn="ctr">
                        <a:lnSpc>
                          <a:spcPct val="107000"/>
                        </a:lnSpc>
                        <a:spcBef>
                          <a:spcPts val="0"/>
                        </a:spcBef>
                        <a:spcAft>
                          <a:spcPts val="0"/>
                        </a:spcAft>
                      </a:pPr>
                      <a:r>
                        <a:rPr lang="en-US" sz="1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4-4,99</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vert="vert270" anchor="ctr">
                    <a:solidFill>
                      <a:srgbClr val="FF0000"/>
                    </a:solidFill>
                  </a:tcPr>
                </a:tc>
                <a:tc>
                  <a:txBody>
                    <a:bodyPr/>
                    <a:lstStyle/>
                    <a:p>
                      <a:pPr marL="71755" marR="71755" algn="ctr">
                        <a:lnSpc>
                          <a:spcPct val="107000"/>
                        </a:lnSpc>
                        <a:spcBef>
                          <a:spcPts val="0"/>
                        </a:spcBef>
                        <a:spcAft>
                          <a:spcPts val="0"/>
                        </a:spcAft>
                      </a:pPr>
                      <a:r>
                        <a:rPr lang="en-US" sz="1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5-5,99</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vert="vert270" anchor="ctr">
                    <a:solidFill>
                      <a:srgbClr val="FF0000"/>
                    </a:solidFill>
                  </a:tcPr>
                </a:tc>
                <a:tc>
                  <a:txBody>
                    <a:bodyPr/>
                    <a:lstStyle/>
                    <a:p>
                      <a:pPr marL="71755" marR="71755" algn="ctr">
                        <a:lnSpc>
                          <a:spcPct val="107000"/>
                        </a:lnSpc>
                        <a:spcBef>
                          <a:spcPts val="0"/>
                        </a:spcBef>
                        <a:spcAft>
                          <a:spcPts val="0"/>
                        </a:spcAft>
                      </a:pPr>
                      <a:r>
                        <a:rPr lang="en-US" sz="1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6-6,99</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vert="vert270" anchor="ctr">
                    <a:solidFill>
                      <a:srgbClr val="FF0000"/>
                    </a:solidFill>
                  </a:tcPr>
                </a:tc>
                <a:tc>
                  <a:txBody>
                    <a:bodyPr/>
                    <a:lstStyle/>
                    <a:p>
                      <a:pPr marL="71755" marR="71755" algn="ctr">
                        <a:lnSpc>
                          <a:spcPct val="107000"/>
                        </a:lnSpc>
                        <a:spcBef>
                          <a:spcPts val="0"/>
                        </a:spcBef>
                        <a:spcAft>
                          <a:spcPts val="0"/>
                        </a:spcAft>
                      </a:pPr>
                      <a:r>
                        <a:rPr lang="en-US" sz="1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7-7,99</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vert="vert270" anchor="ctr">
                    <a:solidFill>
                      <a:srgbClr val="FF0000"/>
                    </a:solidFill>
                  </a:tcPr>
                </a:tc>
                <a:tc>
                  <a:txBody>
                    <a:bodyPr/>
                    <a:lstStyle/>
                    <a:p>
                      <a:pPr marL="71755" marR="71755" algn="ctr">
                        <a:lnSpc>
                          <a:spcPct val="107000"/>
                        </a:lnSpc>
                        <a:spcBef>
                          <a:spcPts val="0"/>
                        </a:spcBef>
                        <a:spcAft>
                          <a:spcPts val="0"/>
                        </a:spcAft>
                      </a:pPr>
                      <a:r>
                        <a:rPr lang="en-US" sz="1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8-8,99</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vert="vert270" anchor="ctr">
                    <a:solidFill>
                      <a:srgbClr val="FF0000"/>
                    </a:solidFill>
                  </a:tcPr>
                </a:tc>
                <a:tc>
                  <a:txBody>
                    <a:bodyPr/>
                    <a:lstStyle/>
                    <a:p>
                      <a:pPr marL="71755" marR="71755" algn="ctr">
                        <a:lnSpc>
                          <a:spcPct val="107000"/>
                        </a:lnSpc>
                        <a:spcBef>
                          <a:spcPts val="0"/>
                        </a:spcBef>
                        <a:spcAft>
                          <a:spcPts val="0"/>
                        </a:spcAft>
                      </a:pPr>
                      <a:r>
                        <a:rPr lang="en-US" sz="1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9-9,99</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vert="vert270" anchor="ctr">
                    <a:solidFill>
                      <a:srgbClr val="FF0000"/>
                    </a:solidFill>
                  </a:tcPr>
                </a:tc>
                <a:tc>
                  <a:txBody>
                    <a:bodyPr/>
                    <a:lstStyle/>
                    <a:p>
                      <a:pPr marL="71755" marR="71755" algn="ctr">
                        <a:lnSpc>
                          <a:spcPct val="107000"/>
                        </a:lnSpc>
                        <a:spcBef>
                          <a:spcPts val="0"/>
                        </a:spcBef>
                        <a:spcAft>
                          <a:spcPts val="0"/>
                        </a:spcAft>
                      </a:pPr>
                      <a:r>
                        <a:rPr lang="en-US" sz="1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10</a:t>
                      </a:r>
                      <a:endParaRPr lang="en-US" sz="1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vert="vert270" anchor="ctr">
                    <a:solidFill>
                      <a:srgbClr val="FF0000"/>
                    </a:solidFill>
                  </a:tcPr>
                </a:tc>
                <a:tc>
                  <a:txBody>
                    <a:bodyPr/>
                    <a:lstStyle/>
                    <a:p>
                      <a:pPr marL="71755" marR="71755" algn="ctr">
                        <a:lnSpc>
                          <a:spcPct val="107000"/>
                        </a:lnSpc>
                        <a:spcBef>
                          <a:spcPts val="0"/>
                        </a:spcBef>
                        <a:spcAft>
                          <a:spcPts val="0"/>
                        </a:spcAft>
                      </a:pPr>
                      <a:r>
                        <a:rPr lang="en-US" sz="1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PROMOVABILITATE</a:t>
                      </a:r>
                      <a:endParaRPr lang="en-US" sz="1800" b="1" dirty="0">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vert="vert270" anchor="ctr">
                    <a:solidFill>
                      <a:srgbClr val="FF0000"/>
                    </a:solidFill>
                  </a:tcPr>
                </a:tc>
                <a:extLst>
                  <a:ext uri="{0D108BD9-81ED-4DB2-BD59-A6C34878D82A}">
                    <a16:rowId xmlns:a16="http://schemas.microsoft.com/office/drawing/2014/main" val="10000"/>
                  </a:ext>
                </a:extLst>
              </a:tr>
              <a:tr h="791845">
                <a:tc>
                  <a:txBody>
                    <a:bodyPr/>
                    <a:lstStyle/>
                    <a:p>
                      <a:pPr marL="0" marR="0" algn="ctr">
                        <a:lnSpc>
                          <a:spcPct val="115000"/>
                        </a:lnSpc>
                        <a:spcBef>
                          <a:spcPts val="0"/>
                        </a:spcBef>
                        <a:spcAft>
                          <a:spcPts val="0"/>
                        </a:spcAft>
                      </a:pPr>
                      <a:r>
                        <a:rPr lang="ro-RO" sz="1800" b="1" dirty="0">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3</a:t>
                      </a:r>
                      <a:endParaRPr lang="en-US" sz="1800"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800" b="1" dirty="0">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2</a:t>
                      </a:r>
                      <a:endParaRPr lang="en-US" sz="1800"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800" b="1" dirty="0">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3</a:t>
                      </a:r>
                      <a:endParaRPr lang="en-US" sz="1800"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800" b="1">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a:t>
                      </a:r>
                      <a:endParaRPr lang="en-US" sz="180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800" b="1" dirty="0">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a:t>
                      </a:r>
                      <a:endParaRPr lang="en-US" sz="1800"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800" b="1" dirty="0">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a:t>
                      </a:r>
                      <a:endParaRPr lang="en-US" sz="1800"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800" b="1">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a:t>
                      </a:r>
                      <a:endParaRPr lang="en-US" sz="180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800" b="1" dirty="0">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a:t>
                      </a:r>
                      <a:endParaRPr lang="en-US" sz="1800"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800" b="1" dirty="0">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1 -</a:t>
                      </a:r>
                      <a:endParaRPr lang="en-US" sz="1800"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800" b="1" dirty="0">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a:t>
                      </a:r>
                      <a:endParaRPr lang="en-US" sz="1800"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800" b="1">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a:t>
                      </a:r>
                      <a:endParaRPr lang="en-US" sz="180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800" b="1">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a:t>
                      </a:r>
                      <a:endParaRPr lang="en-US" sz="180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800" b="1" dirty="0">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1</a:t>
                      </a:r>
                      <a:endParaRPr lang="en-US" sz="1800"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800" b="1" dirty="0">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1</a:t>
                      </a:r>
                      <a:endParaRPr lang="en-US" sz="1800"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800" b="1" dirty="0">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a:t>
                      </a:r>
                      <a:endParaRPr lang="en-US" sz="1800"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FF0000"/>
                    </a:solidFill>
                  </a:tcPr>
                </a:tc>
                <a:tc>
                  <a:txBody>
                    <a:bodyPr/>
                    <a:lstStyle/>
                    <a:p>
                      <a:pPr marL="0" marR="0" algn="ctr">
                        <a:lnSpc>
                          <a:spcPct val="115000"/>
                        </a:lnSpc>
                        <a:spcBef>
                          <a:spcPts val="0"/>
                        </a:spcBef>
                        <a:spcAft>
                          <a:spcPts val="0"/>
                        </a:spcAft>
                      </a:pPr>
                      <a:r>
                        <a:rPr lang="ro-RO" sz="1800" b="1" dirty="0">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66,67%</a:t>
                      </a:r>
                      <a:endParaRPr lang="en-US" sz="1800" dirty="0">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FFFF0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736719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a:bodyPr>
          <a:lstStyle/>
          <a:p>
            <a:endPar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7999"/>
          </a:xfrm>
          <a:prstGeom prst="rect">
            <a:avLst/>
          </a:prstGeom>
        </p:spPr>
      </p:pic>
      <p:sp>
        <p:nvSpPr>
          <p:cNvPr id="8" name="Title 1"/>
          <p:cNvSpPr txBox="1">
            <a:spLocks/>
          </p:cNvSpPr>
          <p:nvPr/>
        </p:nvSpPr>
        <p:spPr>
          <a:xfrm>
            <a:off x="0" y="1"/>
            <a:ext cx="12192000" cy="57751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o-RO" sz="2800" b="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COMPETIȚII ȘCOLARE, AN ȘCOLAR 2019-2020, ETAPA JUDEȚEANĂ</a:t>
            </a:r>
            <a:endParaRPr lang="en-GB" sz="2800"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sp>
        <p:nvSpPr>
          <p:cNvPr id="4" name="Subtitle 3"/>
          <p:cNvSpPr>
            <a:spLocks noGrp="1"/>
          </p:cNvSpPr>
          <p:nvPr>
            <p:ph type="subTitle" idx="1"/>
          </p:nvPr>
        </p:nvSpPr>
        <p:spPr>
          <a:xfrm>
            <a:off x="0" y="2197099"/>
            <a:ext cx="12192000" cy="4660900"/>
          </a:xfrm>
        </p:spPr>
        <p:txBody>
          <a:bodyPr>
            <a:normAutofit/>
          </a:bodyPr>
          <a:lstStyle/>
          <a:p>
            <a:pPr>
              <a:lnSpc>
                <a:spcPct val="100000"/>
              </a:lnSpc>
            </a:pPr>
            <a:endParaRPr lang="en-US"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lnSpc>
                <a:spcPct val="100000"/>
              </a:lnSpc>
            </a:pPr>
            <a:endPar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dirty="0"/>
          </a:p>
          <a:p>
            <a:endParaRPr lang="en-US" dirty="0"/>
          </a:p>
        </p:txBody>
      </p:sp>
      <p:sp>
        <p:nvSpPr>
          <p:cNvPr id="5" name="Rectangle 4"/>
          <p:cNvSpPr/>
          <p:nvPr/>
        </p:nvSpPr>
        <p:spPr>
          <a:xfrm>
            <a:off x="842211" y="721898"/>
            <a:ext cx="11032957" cy="6038576"/>
          </a:xfrm>
          <a:prstGeom prst="rect">
            <a:avLst/>
          </a:prstGeom>
        </p:spPr>
        <p:txBody>
          <a:bodyPr wrap="square">
            <a:spAutoFit/>
          </a:bodyPr>
          <a:lstStyle/>
          <a:p>
            <a:pPr marL="57150" marR="67310" algn="just">
              <a:lnSpc>
                <a:spcPct val="115000"/>
              </a:lnSpc>
              <a:spcBef>
                <a:spcPts val="0"/>
              </a:spcBef>
              <a:spcAft>
                <a:spcPts val="0"/>
              </a:spcAft>
            </a:pPr>
            <a:r>
              <a:rPr lang="ro-RO" sz="1600" b="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În primul semestru al anului școlar s-au desfășurat etapele pe unități școlare / locale ale olimpiadelor pe discipline, conform calendarelor </a:t>
            </a:r>
            <a:r>
              <a:rPr lang="ro-RO" sz="1600" b="1" i="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M.E.C</a:t>
            </a:r>
            <a:r>
              <a:rPr lang="ro-RO" sz="1600" b="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 2019-2020, de exemplu: </a:t>
            </a:r>
            <a:r>
              <a:rPr lang="ro-RO" sz="1600" b="1" i="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nr. 26117 / 12.02.2020</a:t>
            </a:r>
            <a:r>
              <a:rPr lang="ro-RO" sz="1600" b="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 </a:t>
            </a:r>
            <a:r>
              <a:rPr lang="ro-RO" sz="1600" b="1" i="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Anexa 5</a:t>
            </a:r>
            <a:r>
              <a:rPr lang="ro-RO" sz="1600" b="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 la </a:t>
            </a:r>
            <a:r>
              <a:rPr lang="ro-RO" sz="1600" b="1" i="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O.M.E.N nr. 5092 / 30.08.2019</a:t>
            </a:r>
            <a:r>
              <a:rPr lang="ro-RO" sz="1600" b="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 etc.</a:t>
            </a:r>
            <a:endParaRPr lang="en-US" sz="1600" b="1" dirty="0">
              <a:solidFill>
                <a:srgbClr val="FFFF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Clr>
                <a:srgbClr val="FF0000"/>
              </a:buClr>
              <a:buFont typeface="Wingdings" panose="05000000000000000000" pitchFamily="2" charset="2"/>
              <a:buChar char=""/>
              <a:tabLst>
                <a:tab pos="26670" algn="l"/>
                <a:tab pos="116840" algn="l"/>
              </a:tabLst>
            </a:pPr>
            <a:r>
              <a:rPr lang="ro-MD" sz="1600" b="1" i="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Olimpiada de limba şi literatura română pentru minorități și pentru românii din diaspora, clasele V-VIII</a:t>
            </a:r>
            <a:r>
              <a:rPr lang="ro-MD" sz="1600" b="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-1 februarie 2020</a:t>
            </a:r>
            <a:endParaRPr lang="en-US" sz="1600" b="1" dirty="0">
              <a:solidFill>
                <a:srgbClr val="FFFF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Clr>
                <a:srgbClr val="FF0000"/>
              </a:buClr>
              <a:buFont typeface="Wingdings" panose="05000000000000000000" pitchFamily="2" charset="2"/>
              <a:buChar char=""/>
              <a:tabLst>
                <a:tab pos="26670" algn="l"/>
                <a:tab pos="116840" algn="l"/>
              </a:tabLst>
            </a:pPr>
            <a:r>
              <a:rPr lang="ro-MD" sz="1600" b="1" i="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Olimpiada de limbi clasice – limba latină, clasele VIII-XII</a:t>
            </a:r>
            <a:r>
              <a:rPr lang="ro-MD" sz="1600" b="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-2 februarie 2020</a:t>
            </a:r>
            <a:endParaRPr lang="en-US" sz="1600" b="1" dirty="0">
              <a:solidFill>
                <a:srgbClr val="FFFF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Clr>
                <a:srgbClr val="FF0000"/>
              </a:buClr>
              <a:buFont typeface="Wingdings" panose="05000000000000000000" pitchFamily="2" charset="2"/>
              <a:buChar char=""/>
              <a:tabLst>
                <a:tab pos="26670" algn="l"/>
                <a:tab pos="116840" algn="l"/>
              </a:tabLst>
            </a:pPr>
            <a:r>
              <a:rPr lang="ro-MD" sz="1600" b="1" i="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Olimpiada națională de lingvistică „Solomon Marcus”, clasele V-XII</a:t>
            </a:r>
            <a:r>
              <a:rPr lang="ro-MD" sz="1600" b="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-18 ianuarie 2020</a:t>
            </a:r>
            <a:endParaRPr lang="en-US" sz="1600" b="1" dirty="0">
              <a:solidFill>
                <a:srgbClr val="FFFF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Clr>
                <a:srgbClr val="FF0000"/>
              </a:buClr>
              <a:buFont typeface="Wingdings" panose="05000000000000000000" pitchFamily="2" charset="2"/>
              <a:buChar char=""/>
              <a:tabLst>
                <a:tab pos="26670" algn="l"/>
                <a:tab pos="116840" algn="l"/>
              </a:tabLst>
            </a:pPr>
            <a:r>
              <a:rPr lang="ro-MD" sz="1600" b="1" i="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Olimpiada „Lectura ca abilitate de viață</a:t>
            </a:r>
            <a:r>
              <a:rPr lang="ro-MD" sz="1600" b="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-LAV”, clasele IX-XII</a:t>
            </a:r>
            <a:endParaRPr lang="en-US" sz="1600" b="1" dirty="0">
              <a:solidFill>
                <a:srgbClr val="FFFF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Clr>
                <a:srgbClr val="FF0000"/>
              </a:buClr>
              <a:buFont typeface="Wingdings" panose="05000000000000000000" pitchFamily="2" charset="2"/>
              <a:buChar char=""/>
              <a:tabLst>
                <a:tab pos="26670" algn="l"/>
                <a:tab pos="116840" algn="l"/>
              </a:tabLst>
            </a:pPr>
            <a:r>
              <a:rPr lang="ro-RO" sz="1600" b="1" i="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Olimpiada Naţională de Arte vizuale, Arhitectură şi Istoria artelor, clasele XI-XII</a:t>
            </a:r>
            <a:r>
              <a:rPr lang="ro-RO" sz="1600" b="1" dirty="0">
                <a:solidFill>
                  <a:srgbClr val="FFFF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Times New Roman" panose="02020603050405020304" pitchFamily="18" charset="0"/>
              </a:rPr>
              <a:t> </a:t>
            </a:r>
            <a:endParaRPr lang="en-US" sz="1600" b="1" dirty="0">
              <a:solidFill>
                <a:srgbClr val="FFFF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Clr>
                <a:srgbClr val="FF0000"/>
              </a:buClr>
              <a:buFont typeface="Wingdings" panose="05000000000000000000" pitchFamily="2" charset="2"/>
              <a:buChar char=""/>
              <a:tabLst>
                <a:tab pos="26670" algn="l"/>
                <a:tab pos="116840" algn="l"/>
              </a:tabLst>
            </a:pPr>
            <a:r>
              <a:rPr lang="ro-RO" sz="1600" b="1" i="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Olimpiada Naţională de Muzică vocal-instrumentală, clasele III-VIII </a:t>
            </a:r>
            <a:r>
              <a:rPr lang="ro-RO" sz="1600" b="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și </a:t>
            </a:r>
            <a:r>
              <a:rPr lang="ro-RO" sz="1600" b="1" i="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IX-XII</a:t>
            </a:r>
            <a:endParaRPr lang="en-US" sz="1600" b="1" dirty="0">
              <a:solidFill>
                <a:srgbClr val="FFFF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Clr>
                <a:srgbClr val="FF0000"/>
              </a:buClr>
              <a:buFont typeface="Wingdings" panose="05000000000000000000" pitchFamily="2" charset="2"/>
              <a:buChar char=""/>
              <a:tabLst>
                <a:tab pos="26670" algn="l"/>
                <a:tab pos="116840" algn="l"/>
              </a:tabLst>
            </a:pPr>
            <a:r>
              <a:rPr lang="ro-RO" sz="1600" b="1" i="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Olimpiada Naţională de Istorie</a:t>
            </a:r>
            <a:endParaRPr lang="en-US" sz="1600" b="1" dirty="0">
              <a:solidFill>
                <a:srgbClr val="FFFF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Clr>
                <a:srgbClr val="FF0000"/>
              </a:buClr>
              <a:buFont typeface="Wingdings" panose="05000000000000000000" pitchFamily="2" charset="2"/>
              <a:buChar char=""/>
              <a:tabLst>
                <a:tab pos="26670" algn="l"/>
                <a:tab pos="116840" algn="l"/>
              </a:tabLst>
            </a:pPr>
            <a:r>
              <a:rPr lang="ro-RO" sz="1600" b="1" i="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Olimpiada de Ştiinţe Socio-Umane</a:t>
            </a:r>
            <a:endParaRPr lang="en-US" sz="1600" b="1" dirty="0">
              <a:solidFill>
                <a:srgbClr val="FFFF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Clr>
                <a:srgbClr val="FF0000"/>
              </a:buClr>
              <a:buFont typeface="Wingdings" panose="05000000000000000000" pitchFamily="2" charset="2"/>
              <a:buChar char=""/>
              <a:tabLst>
                <a:tab pos="26670" algn="l"/>
                <a:tab pos="116840" algn="l"/>
              </a:tabLst>
            </a:pPr>
            <a:r>
              <a:rPr lang="ro-RO" sz="1600" b="1" i="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Olimpiadele de limba engleză, franceză </a:t>
            </a:r>
            <a:r>
              <a:rPr lang="ro-RO" sz="1600" b="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și</a:t>
            </a:r>
            <a:r>
              <a:rPr lang="ro-RO" sz="1600" b="1" i="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 spaniolă</a:t>
            </a:r>
            <a:endParaRPr lang="en-US" sz="1600" b="1" dirty="0">
              <a:solidFill>
                <a:srgbClr val="FFFF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Clr>
                <a:srgbClr val="FF0000"/>
              </a:buClr>
              <a:buFont typeface="Wingdings" panose="05000000000000000000" pitchFamily="2" charset="2"/>
              <a:buChar char=""/>
              <a:tabLst>
                <a:tab pos="26670" algn="l"/>
                <a:tab pos="116840" algn="l"/>
              </a:tabLst>
            </a:pPr>
            <a:r>
              <a:rPr lang="ro-RO" sz="1600" b="1" i="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Concursul de geografie „Terra”</a:t>
            </a:r>
            <a:endParaRPr lang="en-US" sz="1600" b="1" dirty="0">
              <a:solidFill>
                <a:srgbClr val="FFFF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Clr>
                <a:srgbClr val="FF0000"/>
              </a:buClr>
              <a:buFont typeface="Wingdings" panose="05000000000000000000" pitchFamily="2" charset="2"/>
              <a:buChar char=""/>
              <a:tabLst>
                <a:tab pos="26670" algn="l"/>
                <a:tab pos="116840" algn="l"/>
              </a:tabLst>
            </a:pPr>
            <a:r>
              <a:rPr lang="ro-RO" sz="1600" b="1" i="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Olimpiada de Informatică</a:t>
            </a:r>
            <a:endParaRPr lang="en-US" sz="1600" b="1" dirty="0">
              <a:solidFill>
                <a:srgbClr val="FFFF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Clr>
                <a:srgbClr val="FF0000"/>
              </a:buClr>
              <a:buFont typeface="Wingdings" panose="05000000000000000000" pitchFamily="2" charset="2"/>
              <a:buChar char=""/>
              <a:tabLst>
                <a:tab pos="26670" algn="l"/>
                <a:tab pos="116840" algn="l"/>
              </a:tabLst>
            </a:pPr>
            <a:r>
              <a:rPr lang="ro-RO" sz="1600" b="1" i="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Olimpiada Națională de Astronomie și Astrofizică</a:t>
            </a:r>
            <a:endParaRPr lang="en-US" sz="1600" b="1" dirty="0">
              <a:solidFill>
                <a:srgbClr val="FFFF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Clr>
                <a:srgbClr val="FF0000"/>
              </a:buClr>
              <a:buFont typeface="Wingdings" panose="05000000000000000000" pitchFamily="2" charset="2"/>
              <a:buChar char=""/>
              <a:tabLst>
                <a:tab pos="101600" algn="l"/>
                <a:tab pos="207010" algn="l"/>
              </a:tabLst>
            </a:pPr>
            <a:r>
              <a:rPr lang="ro-RO" sz="1600" b="1" i="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Olimpiada Națională de Fizică</a:t>
            </a:r>
            <a:endParaRPr lang="en-US" sz="1600" b="1" dirty="0">
              <a:solidFill>
                <a:srgbClr val="FFFF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Clr>
                <a:srgbClr val="FF0000"/>
              </a:buClr>
              <a:buFont typeface="Wingdings" panose="05000000000000000000" pitchFamily="2" charset="2"/>
              <a:buChar char=""/>
              <a:tabLst>
                <a:tab pos="101600" algn="l"/>
                <a:tab pos="207010" algn="l"/>
              </a:tabLst>
            </a:pPr>
            <a:r>
              <a:rPr lang="ro-RO" sz="1600" b="1" i="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Olimpiada Națională de Chimie</a:t>
            </a:r>
            <a:endParaRPr lang="en-US" sz="1600" b="1" dirty="0">
              <a:solidFill>
                <a:srgbClr val="FFFF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Clr>
                <a:srgbClr val="FF0000"/>
              </a:buClr>
              <a:buFont typeface="Wingdings" panose="05000000000000000000" pitchFamily="2" charset="2"/>
              <a:buChar char=""/>
              <a:tabLst>
                <a:tab pos="101600" algn="l"/>
                <a:tab pos="207010" algn="l"/>
              </a:tabLst>
            </a:pPr>
            <a:r>
              <a:rPr lang="ro-RO" sz="1600" b="1" i="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Concursul Tehnici matematice</a:t>
            </a:r>
            <a:endParaRPr lang="en-US" sz="1600" b="1" dirty="0">
              <a:solidFill>
                <a:srgbClr val="FFFF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Clr>
                <a:srgbClr val="FF0000"/>
              </a:buClr>
              <a:buFont typeface="Wingdings" panose="05000000000000000000" pitchFamily="2" charset="2"/>
              <a:buChar char=""/>
              <a:tabLst>
                <a:tab pos="101600" algn="l"/>
                <a:tab pos="207010" algn="l"/>
              </a:tabLst>
            </a:pPr>
            <a:r>
              <a:rPr lang="ro-RO" sz="1600" b="1" i="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Olimpiada de educație civică </a:t>
            </a:r>
            <a:endParaRPr lang="en-US" sz="1600" b="1" dirty="0">
              <a:solidFill>
                <a:srgbClr val="FFFF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Clr>
                <a:srgbClr val="FF0000"/>
              </a:buClr>
              <a:buFont typeface="Wingdings" panose="05000000000000000000" pitchFamily="2" charset="2"/>
              <a:buChar char=""/>
              <a:tabLst>
                <a:tab pos="101600" algn="l"/>
                <a:tab pos="207010" algn="l"/>
              </a:tabLst>
            </a:pPr>
            <a:r>
              <a:rPr lang="ro-RO" sz="1600" b="1" i="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Olimpiada de Limba germană maternă</a:t>
            </a:r>
            <a:endParaRPr lang="en-US" sz="1600" b="1" dirty="0">
              <a:solidFill>
                <a:srgbClr val="FFFF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Clr>
                <a:srgbClr val="FF0000"/>
              </a:buClr>
              <a:buFont typeface="Wingdings" panose="05000000000000000000" pitchFamily="2" charset="2"/>
              <a:buChar char=""/>
              <a:tabLst>
                <a:tab pos="101600" algn="l"/>
                <a:tab pos="207010" algn="l"/>
              </a:tabLst>
            </a:pPr>
            <a:r>
              <a:rPr lang="ro-RO" sz="1600" b="1" i="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Olimpiada de Limba germană modernă </a:t>
            </a:r>
            <a:endParaRPr lang="en-US" sz="1600" b="1" dirty="0">
              <a:solidFill>
                <a:srgbClr val="FFFF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Clr>
                <a:srgbClr val="FF0000"/>
              </a:buClr>
              <a:buFont typeface="Wingdings" panose="05000000000000000000" pitchFamily="2" charset="2"/>
              <a:buChar char=""/>
              <a:tabLst>
                <a:tab pos="101600" algn="l"/>
                <a:tab pos="207010" algn="l"/>
              </a:tabLst>
            </a:pPr>
            <a:r>
              <a:rPr lang="ro-RO" sz="1600" b="1" i="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Olimpiada de Limba maghiară</a:t>
            </a:r>
            <a:endParaRPr lang="en-US" sz="1600" b="1" dirty="0">
              <a:solidFill>
                <a:srgbClr val="FFFF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177969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a:bodyPr>
          <a:lstStyle/>
          <a:p>
            <a:endPar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790" y="-1"/>
            <a:ext cx="12192000" cy="6857999"/>
          </a:xfrm>
          <a:prstGeom prst="rect">
            <a:avLst/>
          </a:prstGeom>
        </p:spPr>
      </p:pic>
      <p:sp>
        <p:nvSpPr>
          <p:cNvPr id="8" name="Title 1"/>
          <p:cNvSpPr txBox="1">
            <a:spLocks/>
          </p:cNvSpPr>
          <p:nvPr/>
        </p:nvSpPr>
        <p:spPr>
          <a:xfrm>
            <a:off x="0" y="1"/>
            <a:ext cx="12192000" cy="57751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o-RO" sz="2800" b="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COMPETIȚII ȘCOLARE, AN ȘCOLAR 2019-2020, ETAPA JUDEȚEANĂ</a:t>
            </a:r>
            <a:endParaRPr lang="en-GB" sz="2800"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sp>
        <p:nvSpPr>
          <p:cNvPr id="4" name="Subtitle 3"/>
          <p:cNvSpPr>
            <a:spLocks noGrp="1"/>
          </p:cNvSpPr>
          <p:nvPr>
            <p:ph type="subTitle" idx="1"/>
          </p:nvPr>
        </p:nvSpPr>
        <p:spPr>
          <a:xfrm>
            <a:off x="433137" y="577518"/>
            <a:ext cx="10996863" cy="6280480"/>
          </a:xfrm>
        </p:spPr>
        <p:txBody>
          <a:bodyPr>
            <a:normAutofit fontScale="70000" lnSpcReduction="20000"/>
          </a:bodyPr>
          <a:lstStyle/>
          <a:p>
            <a:pPr algn="just"/>
            <a:r>
              <a:rPr lang="ro-RO" sz="2300" b="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Programe, proiecte la Educațe fizică și sport – nivel judeţean </a:t>
            </a:r>
            <a:endParaRPr lang="en-US" sz="2300" b="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a:p>
            <a:pPr lvl="0" algn="just"/>
            <a:r>
              <a:rPr lang="ro-RO" sz="2300" b="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Desfășurarea competițiilor sportive la nivel de municipiu și județ, la 12 discipline sportive în cadrul Olimpioadei Naționale a Sportului școlar</a:t>
            </a:r>
            <a:endParaRPr lang="en-US" sz="2300" b="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a:p>
            <a:pPr lvl="0" algn="just"/>
            <a:r>
              <a:rPr lang="ro-RO" sz="2300" b="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Cupa Colegiului „Octavian Goga” la Schii cu participarea elevilor din clasele I – XII </a:t>
            </a:r>
            <a:endParaRPr lang="en-US" sz="2300" b="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a:p>
            <a:pPr lvl="0" algn="just"/>
            <a:r>
              <a:rPr lang="ro-RO" sz="2300" b="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Concursul Național de șah, „Elisabeta Polihroniade” echipe mixte, desfășurat on-line </a:t>
            </a:r>
            <a:endParaRPr lang="en-US" sz="2300" b="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a:p>
            <a:pPr lvl="0" algn="just"/>
            <a:r>
              <a:rPr lang="ro-RO" sz="2300" b="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Etapele săptămânale în competițiile naționale sportive școlare, (Cluburile Sportive Școlare)</a:t>
            </a:r>
            <a:endParaRPr lang="en-US" sz="2300" b="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a:p>
            <a:pPr lvl="0" algn="just"/>
            <a:r>
              <a:rPr lang="ro-RO" sz="2300" b="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Proiect European – Campania Now We Move 2020 – cel mai mare eveniment sportiv comunitar din Europa 25 – 31 mai 2020;</a:t>
            </a:r>
            <a:endParaRPr lang="en-US" sz="2300" b="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a:p>
            <a:pPr lvl="0" algn="just"/>
            <a:r>
              <a:rPr lang="ro-RO" sz="2300" b="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Proiect „INTEGRARE SUSTENABILĂ SOCIALĂ ȘI EDUCAȚIONALĂ PRIN ACTIVITĂȚI SPORTIVE ” COD PNP 001 în colaborare cu Universitatea de Sport București – proiect defășurat cu fonduri europene.</a:t>
            </a:r>
          </a:p>
          <a:p>
            <a:pPr algn="just"/>
            <a:r>
              <a:rPr lang="ro-RO" sz="2300" b="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În perioada ianuarie-martie s-a desfășurat concursul national „</a:t>
            </a:r>
            <a:r>
              <a:rPr lang="ro-RO" sz="2300" b="1" i="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Dual PC</a:t>
            </a:r>
            <a:r>
              <a:rPr lang="ro-RO" sz="2300" b="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concurs cu finanțare </a:t>
            </a:r>
            <a:r>
              <a:rPr lang="ro-RO" sz="2300" b="1" i="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MEC,</a:t>
            </a:r>
            <a:r>
              <a:rPr lang="ro-RO" sz="2300" b="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cuprins în </a:t>
            </a:r>
            <a:r>
              <a:rPr lang="ro-RO" sz="2300" b="1" i="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CAEN</a:t>
            </a:r>
            <a:r>
              <a:rPr lang="ro-RO" sz="2300" b="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Restul concursurilor cuprinse în </a:t>
            </a:r>
            <a:r>
              <a:rPr lang="ro-RO" sz="2300" b="1" i="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CAEN</a:t>
            </a:r>
            <a:r>
              <a:rPr lang="ro-RO" sz="2300" b="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nu s-au desfășurat deoarece prin </a:t>
            </a:r>
            <a:r>
              <a:rPr lang="ro-RO" sz="2300" b="1" i="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OMEC nr. 4304 / mai 2020</a:t>
            </a:r>
            <a:r>
              <a:rPr lang="ro-RO" sz="2300" b="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au fost anulate toate competițiile școlare și extrașcolare. </a:t>
            </a:r>
            <a:endParaRPr lang="en-US" sz="2300" b="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a:p>
            <a:pPr algn="just"/>
            <a:r>
              <a:rPr lang="ro-RO" sz="2300" b="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Din </a:t>
            </a:r>
            <a:r>
              <a:rPr lang="ro-RO" sz="2300" b="1" i="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CAERI </a:t>
            </a:r>
            <a:r>
              <a:rPr lang="ro-RO" sz="2300" b="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au fost organizate 8 concursuri regionale și 9 concursuri județene.</a:t>
            </a:r>
          </a:p>
          <a:p>
            <a:pPr algn="just"/>
            <a:r>
              <a:rPr lang="ro-RO" sz="2300" b="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ro-RO" sz="2300" b="1" dirty="0">
                <a:solidFill>
                  <a:srgbClr val="FFFF00"/>
                </a:solidFill>
                <a:effectLst>
                  <a:outerShdw blurRad="38100" dist="38100" dir="2700000" algn="tl">
                    <a:srgbClr val="000000">
                      <a:alpha val="43137"/>
                    </a:srgbClr>
                  </a:outerShdw>
                </a:effectLst>
                <a:latin typeface="Arial Narrow" panose="020B0606020202030204" pitchFamily="34" charset="0"/>
              </a:rPr>
              <a:t>Programe, proiecte la nivelul disciplinei-nivel judeţean </a:t>
            </a:r>
            <a:endParaRPr lang="en-US" sz="2300" b="1" dirty="0">
              <a:solidFill>
                <a:srgbClr val="FFFF00"/>
              </a:solidFill>
              <a:effectLst>
                <a:outerShdw blurRad="38100" dist="38100" dir="2700000" algn="tl">
                  <a:srgbClr val="000000">
                    <a:alpha val="43137"/>
                  </a:srgbClr>
                </a:outerShdw>
              </a:effectLst>
              <a:latin typeface="Arial Narrow" panose="020B0606020202030204" pitchFamily="34" charset="0"/>
            </a:endParaRPr>
          </a:p>
          <a:p>
            <a:pPr lvl="0" algn="just"/>
            <a:r>
              <a:rPr lang="ro-RO" sz="2300" b="1" dirty="0">
                <a:solidFill>
                  <a:srgbClr val="FFFF00"/>
                </a:solidFill>
                <a:effectLst>
                  <a:outerShdw blurRad="38100" dist="38100" dir="2700000" algn="tl">
                    <a:srgbClr val="000000">
                      <a:alpha val="43137"/>
                    </a:srgbClr>
                  </a:outerShdw>
                </a:effectLst>
                <a:latin typeface="Arial Narrow" panose="020B0606020202030204" pitchFamily="34" charset="0"/>
              </a:rPr>
              <a:t>Concurs judeţean de Artă plastică </a:t>
            </a:r>
            <a:r>
              <a:rPr lang="ro-RO" sz="2300" b="1" i="1" dirty="0">
                <a:solidFill>
                  <a:srgbClr val="FFFF00"/>
                </a:solidFill>
                <a:effectLst>
                  <a:outerShdw blurRad="38100" dist="38100" dir="2700000" algn="tl">
                    <a:srgbClr val="000000">
                      <a:alpha val="43137"/>
                    </a:srgbClr>
                  </a:outerShdw>
                </a:effectLst>
                <a:latin typeface="Arial Narrow" panose="020B0606020202030204" pitchFamily="34" charset="0"/>
              </a:rPr>
              <a:t>„Dialoguri vizuale”, Colegiul Naţional „Octavian Goga” Sibiu</a:t>
            </a:r>
            <a:endParaRPr lang="en-US" sz="2300" b="1" dirty="0">
              <a:solidFill>
                <a:srgbClr val="FFFF00"/>
              </a:solidFill>
              <a:effectLst>
                <a:outerShdw blurRad="38100" dist="38100" dir="2700000" algn="tl">
                  <a:srgbClr val="000000">
                    <a:alpha val="43137"/>
                  </a:srgbClr>
                </a:outerShdw>
              </a:effectLst>
              <a:latin typeface="Arial Narrow" panose="020B0606020202030204" pitchFamily="34" charset="0"/>
            </a:endParaRPr>
          </a:p>
          <a:p>
            <a:pPr lvl="0" algn="just"/>
            <a:r>
              <a:rPr lang="ro-RO" sz="2300" b="1" dirty="0">
                <a:solidFill>
                  <a:srgbClr val="FFFF00"/>
                </a:solidFill>
                <a:effectLst>
                  <a:outerShdw blurRad="38100" dist="38100" dir="2700000" algn="tl">
                    <a:srgbClr val="000000">
                      <a:alpha val="43137"/>
                    </a:srgbClr>
                  </a:outerShdw>
                </a:effectLst>
                <a:latin typeface="Arial Narrow" panose="020B0606020202030204" pitchFamily="34" charset="0"/>
              </a:rPr>
              <a:t>Concurs judeţean de Artă plastică </a:t>
            </a:r>
            <a:r>
              <a:rPr lang="ro-RO" sz="2300" b="1" i="1" dirty="0">
                <a:solidFill>
                  <a:srgbClr val="FFFF00"/>
                </a:solidFill>
                <a:effectLst>
                  <a:outerShdw blurRad="38100" dist="38100" dir="2700000" algn="tl">
                    <a:srgbClr val="000000">
                      <a:alpha val="43137"/>
                    </a:srgbClr>
                  </a:outerShdw>
                </a:effectLst>
                <a:latin typeface="Arial Narrow" panose="020B0606020202030204" pitchFamily="34" charset="0"/>
              </a:rPr>
              <a:t>„Mărțișor, sărbătoare în alb și roșu”</a:t>
            </a:r>
            <a:endParaRPr lang="en-US" sz="2300" b="1" dirty="0">
              <a:solidFill>
                <a:srgbClr val="FFFF00"/>
              </a:solidFill>
              <a:effectLst>
                <a:outerShdw blurRad="38100" dist="38100" dir="2700000" algn="tl">
                  <a:srgbClr val="000000">
                    <a:alpha val="43137"/>
                  </a:srgbClr>
                </a:outerShdw>
              </a:effectLst>
              <a:latin typeface="Arial Narrow" panose="020B0606020202030204" pitchFamily="34" charset="0"/>
            </a:endParaRPr>
          </a:p>
          <a:p>
            <a:pPr algn="just"/>
            <a:r>
              <a:rPr lang="ro-RO" sz="2300" b="1" dirty="0">
                <a:solidFill>
                  <a:srgbClr val="FFFF00"/>
                </a:solidFill>
                <a:effectLst>
                  <a:outerShdw blurRad="38100" dist="38100" dir="2700000" algn="tl">
                    <a:srgbClr val="000000">
                      <a:alpha val="43137"/>
                    </a:srgbClr>
                  </a:outerShdw>
                </a:effectLst>
                <a:latin typeface="Arial Narrow" panose="020B0606020202030204" pitchFamily="34" charset="0"/>
              </a:rPr>
              <a:t> Programe, proiecte la nivelul disciplinei-nivel regional şi naţional</a:t>
            </a:r>
            <a:endParaRPr lang="en-US" sz="2300" b="1" dirty="0">
              <a:solidFill>
                <a:srgbClr val="FFFF00"/>
              </a:solidFill>
              <a:effectLst>
                <a:outerShdw blurRad="38100" dist="38100" dir="2700000" algn="tl">
                  <a:srgbClr val="000000">
                    <a:alpha val="43137"/>
                  </a:srgbClr>
                </a:outerShdw>
              </a:effectLst>
              <a:latin typeface="Arial Narrow" panose="020B0606020202030204" pitchFamily="34" charset="0"/>
            </a:endParaRPr>
          </a:p>
          <a:p>
            <a:pPr lvl="0" algn="just"/>
            <a:r>
              <a:rPr lang="ro-RO" sz="2300" b="1" dirty="0">
                <a:solidFill>
                  <a:srgbClr val="FFFF00"/>
                </a:solidFill>
                <a:effectLst>
                  <a:outerShdw blurRad="38100" dist="38100" dir="2700000" algn="tl">
                    <a:srgbClr val="000000">
                      <a:alpha val="43137"/>
                    </a:srgbClr>
                  </a:outerShdw>
                </a:effectLst>
                <a:latin typeface="Arial Narrow" panose="020B0606020202030204" pitchFamily="34" charset="0"/>
              </a:rPr>
              <a:t>Programul Naţional </a:t>
            </a:r>
            <a:r>
              <a:rPr lang="ro-RO" sz="2300" b="1" i="1" dirty="0">
                <a:solidFill>
                  <a:srgbClr val="FFFF00"/>
                </a:solidFill>
                <a:effectLst>
                  <a:outerShdw blurRad="38100" dist="38100" dir="2700000" algn="tl">
                    <a:srgbClr val="000000">
                      <a:alpha val="43137"/>
                    </a:srgbClr>
                  </a:outerShdw>
                </a:effectLst>
                <a:latin typeface="Arial Narrow" panose="020B0606020202030204" pitchFamily="34" charset="0"/>
              </a:rPr>
              <a:t>„Ascultă 5 minute de muzică clasică”</a:t>
            </a:r>
            <a:r>
              <a:rPr lang="ro-RO" sz="2300" b="1" dirty="0">
                <a:solidFill>
                  <a:srgbClr val="FFFF00"/>
                </a:solidFill>
                <a:effectLst>
                  <a:outerShdw blurRad="38100" dist="38100" dir="2700000" algn="tl">
                    <a:srgbClr val="000000">
                      <a:alpha val="43137"/>
                    </a:srgbClr>
                  </a:outerShdw>
                </a:effectLst>
                <a:latin typeface="Arial Narrow" panose="020B0606020202030204" pitchFamily="34" charset="0"/>
              </a:rPr>
              <a:t>-învăţământ de masă;</a:t>
            </a:r>
            <a:endParaRPr lang="en-US" sz="2300" b="1" dirty="0">
              <a:solidFill>
                <a:srgbClr val="FFFF00"/>
              </a:solidFill>
              <a:effectLst>
                <a:outerShdw blurRad="38100" dist="38100" dir="2700000" algn="tl">
                  <a:srgbClr val="000000">
                    <a:alpha val="43137"/>
                  </a:srgbClr>
                </a:outerShdw>
              </a:effectLst>
              <a:latin typeface="Arial Narrow" panose="020B0606020202030204" pitchFamily="34" charset="0"/>
            </a:endParaRPr>
          </a:p>
          <a:p>
            <a:pPr lvl="0" algn="just"/>
            <a:r>
              <a:rPr lang="ro-RO" sz="2300" b="1" dirty="0">
                <a:solidFill>
                  <a:srgbClr val="FFFF00"/>
                </a:solidFill>
                <a:effectLst>
                  <a:outerShdw blurRad="38100" dist="38100" dir="2700000" algn="tl">
                    <a:srgbClr val="000000">
                      <a:alpha val="43137"/>
                    </a:srgbClr>
                  </a:outerShdw>
                </a:effectLst>
                <a:latin typeface="Arial Narrow" panose="020B0606020202030204" pitchFamily="34" charset="0"/>
              </a:rPr>
              <a:t>Proiectul Internaţional </a:t>
            </a:r>
            <a:r>
              <a:rPr lang="ro-RO" sz="2300" b="1" i="1" dirty="0">
                <a:solidFill>
                  <a:srgbClr val="FFFF00"/>
                </a:solidFill>
                <a:effectLst>
                  <a:outerShdw blurRad="38100" dist="38100" dir="2700000" algn="tl">
                    <a:srgbClr val="000000">
                      <a:alpha val="43137"/>
                    </a:srgbClr>
                  </a:outerShdw>
                </a:effectLst>
                <a:latin typeface="Arial Narrow" panose="020B0606020202030204" pitchFamily="34" charset="0"/>
              </a:rPr>
              <a:t>„100 de culori pentru pace”, ediţia a III-a;</a:t>
            </a:r>
            <a:endParaRPr lang="en-US" sz="2300" b="1" dirty="0">
              <a:solidFill>
                <a:srgbClr val="FFFF00"/>
              </a:solidFill>
              <a:effectLst>
                <a:outerShdw blurRad="38100" dist="38100" dir="2700000" algn="tl">
                  <a:srgbClr val="000000">
                    <a:alpha val="43137"/>
                  </a:srgbClr>
                </a:outerShdw>
              </a:effectLst>
              <a:latin typeface="Arial Narrow" panose="020B0606020202030204" pitchFamily="34" charset="0"/>
            </a:endParaRPr>
          </a:p>
          <a:p>
            <a:pPr lvl="0" algn="just"/>
            <a:r>
              <a:rPr lang="ro-RO" sz="2300" b="1" dirty="0">
                <a:solidFill>
                  <a:srgbClr val="FFFF00"/>
                </a:solidFill>
                <a:effectLst>
                  <a:outerShdw blurRad="38100" dist="38100" dir="2700000" algn="tl">
                    <a:srgbClr val="000000">
                      <a:alpha val="43137"/>
                    </a:srgbClr>
                  </a:outerShdw>
                </a:effectLst>
                <a:latin typeface="Arial Narrow" panose="020B0606020202030204" pitchFamily="34" charset="0"/>
              </a:rPr>
              <a:t>Proiectul „Rose” - Liceul de Artă Sibiu</a:t>
            </a:r>
            <a:endParaRPr lang="en-US" sz="2300" b="1" dirty="0">
              <a:solidFill>
                <a:srgbClr val="FFFF00"/>
              </a:solidFill>
              <a:effectLst>
                <a:outerShdw blurRad="38100" dist="38100" dir="2700000" algn="tl">
                  <a:srgbClr val="000000">
                    <a:alpha val="43137"/>
                  </a:srgbClr>
                </a:outerShdw>
              </a:effectLst>
              <a:latin typeface="Arial Narrow" panose="020B0606020202030204" pitchFamily="34" charset="0"/>
            </a:endParaRPr>
          </a:p>
          <a:p>
            <a:pPr lvl="0" algn="just"/>
            <a:r>
              <a:rPr lang="ro-RO" sz="2300" b="1" i="1" dirty="0">
                <a:solidFill>
                  <a:srgbClr val="FFFF00"/>
                </a:solidFill>
                <a:effectLst>
                  <a:outerShdw blurRad="38100" dist="38100" dir="2700000" algn="tl">
                    <a:srgbClr val="000000">
                      <a:alpha val="43137"/>
                    </a:srgbClr>
                  </a:outerShdw>
                </a:effectLst>
                <a:latin typeface="Arial Narrow" panose="020B0606020202030204" pitchFamily="34" charset="0"/>
              </a:rPr>
              <a:t>Proiect Erasmus +, “Art achieves new Europe”, Liceul de Artă Sibiu</a:t>
            </a:r>
            <a:endParaRPr lang="en-US" sz="2300" b="1" dirty="0">
              <a:solidFill>
                <a:srgbClr val="FFFF00"/>
              </a:solidFill>
              <a:effectLst>
                <a:outerShdw blurRad="38100" dist="38100" dir="2700000" algn="tl">
                  <a:srgbClr val="000000">
                    <a:alpha val="43137"/>
                  </a:srgbClr>
                </a:outerShdw>
              </a:effectLst>
              <a:latin typeface="Arial Narrow" panose="020B0606020202030204" pitchFamily="34" charset="0"/>
            </a:endParaRPr>
          </a:p>
          <a:p>
            <a:pPr algn="just"/>
            <a:r>
              <a:rPr lang="ro-RO" sz="2300" b="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endParaRPr lang="en-US" sz="2300" b="1" dirty="0">
              <a:solidFill>
                <a:srgbClr val="FFFF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a:p>
            <a:pPr lvl="0" algn="just"/>
            <a:endParaRPr lang="en-US" sz="20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lnSpc>
                <a:spcPct val="100000"/>
              </a:lnSpc>
            </a:pPr>
            <a:endPar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lnSpc>
                <a:spcPct val="100000"/>
              </a:lnSpc>
            </a:pPr>
            <a:endPar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dirty="0"/>
          </a:p>
          <a:p>
            <a:endParaRPr lang="en-US" dirty="0"/>
          </a:p>
        </p:txBody>
      </p:sp>
    </p:spTree>
    <p:extLst>
      <p:ext uri="{BB962C8B-B14F-4D97-AF65-F5344CB8AC3E}">
        <p14:creationId xmlns:p14="http://schemas.microsoft.com/office/powerpoint/2010/main" val="11637453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a:bodyPr>
          <a:lstStyle/>
          <a:p>
            <a:endPar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7999"/>
          </a:xfrm>
          <a:prstGeom prst="rect">
            <a:avLst/>
          </a:prstGeom>
        </p:spPr>
      </p:pic>
      <p:sp>
        <p:nvSpPr>
          <p:cNvPr id="8" name="Title 1"/>
          <p:cNvSpPr txBox="1">
            <a:spLocks/>
          </p:cNvSpPr>
          <p:nvPr/>
        </p:nvSpPr>
        <p:spPr>
          <a:xfrm>
            <a:off x="0" y="0"/>
            <a:ext cx="12192000" cy="685799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457200">
              <a:lnSpc>
                <a:spcPct val="115000"/>
              </a:lnSpc>
            </a:pPr>
            <a:endParaRPr lang="ro-RO" sz="2800"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4" name="Subtitle 3"/>
          <p:cNvSpPr>
            <a:spLocks noGrp="1"/>
          </p:cNvSpPr>
          <p:nvPr>
            <p:ph type="subTitle" idx="1"/>
          </p:nvPr>
        </p:nvSpPr>
        <p:spPr>
          <a:xfrm>
            <a:off x="252663" y="745958"/>
            <a:ext cx="10888580" cy="4541920"/>
          </a:xfrm>
        </p:spPr>
        <p:txBody>
          <a:bodyPr>
            <a:normAutofit fontScale="92500" lnSpcReduction="20000"/>
          </a:bodyPr>
          <a:lstStyle/>
          <a:p>
            <a:pPr algn="just"/>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 semestrul I al anului școlar 2019-2020 s-a actualizat </a:t>
            </a:r>
            <a:r>
              <a:rPr lang="ro-RO"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Procedura privind selecţia concursurilor / proiectelor pentru Calendarul Competițiilor Școlare și al Activităţilor Educative Județene </a:t>
            </a: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și pentru</a:t>
            </a:r>
            <a:r>
              <a:rPr lang="ro-RO"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Calendarul Activității Educative Regionale și Interjudețene al Inspectoratului Şcolar Judeţean Sibiu </a:t>
            </a:r>
            <a:endPar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q"/>
            </a:pP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Au fost evaluate și avizate proiectele educative propuse de unitățile de învățământ pentru:</a:t>
            </a:r>
            <a:endPar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lvl="0" indent="-342900" algn="just">
              <a:buFont typeface="Wingdings" panose="05000000000000000000" pitchFamily="2" charset="2"/>
              <a:buChar char="q"/>
            </a:pPr>
            <a:r>
              <a:rPr lang="ro-RO"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Calendarul Naţional al Activităţilor Educative Extraşcolare</a:t>
            </a: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9 proiecte educative, din care 6 proiecte aprobate, 4 proiecte cu finanțare </a:t>
            </a:r>
            <a:r>
              <a:rPr lang="ro-RO"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M.E.C</a:t>
            </a: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lvl="0" indent="-342900" algn="just">
              <a:buFont typeface="Wingdings" panose="05000000000000000000" pitchFamily="2" charset="2"/>
              <a:buChar char="q"/>
            </a:pPr>
            <a:r>
              <a:rPr lang="ro-RO"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Calendarul Regional și Interjudețean al Activităţilor Educative Extraşcolare</a:t>
            </a: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59 de proiecte educative</a:t>
            </a:r>
            <a:endPar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lvl="0" indent="-342900" algn="just">
              <a:buFont typeface="Wingdings" panose="05000000000000000000" pitchFamily="2" charset="2"/>
              <a:buChar char="q"/>
            </a:pPr>
            <a:r>
              <a:rPr lang="ro-RO"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Calendarul Județean al Competițiilor Școlare și al Activităţilor Educative Extraşcolare</a:t>
            </a: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26 de proiecte cuprinse în </a:t>
            </a:r>
            <a:r>
              <a:rPr lang="ro-RO"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Calendarul Județean al Competițiilor Școlare</a:t>
            </a: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și 58 de proiecte cuprinse în </a:t>
            </a:r>
            <a:r>
              <a:rPr lang="ro-RO"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Calendarul Județean al Activităţilor Educative Extraşcolare</a:t>
            </a: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și 10 proiecte ale </a:t>
            </a:r>
            <a:r>
              <a:rPr lang="ro-RO"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Palatelor</a:t>
            </a: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și </a:t>
            </a:r>
            <a:r>
              <a:rPr lang="ro-RO"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Cluburilor Copiilor</a:t>
            </a: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depuse pentru </a:t>
            </a:r>
            <a:r>
              <a:rPr lang="ro-RO"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C.A.E.J.</a:t>
            </a:r>
            <a:endPar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nSpc>
                <a:spcPct val="100000"/>
              </a:lnSpc>
            </a:pPr>
            <a:endParaRPr lang="en-US"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lnSpc>
                <a:spcPct val="100000"/>
              </a:lnSpc>
            </a:pPr>
            <a:endPar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dirty="0"/>
          </a:p>
          <a:p>
            <a:endParaRPr lang="en-US" dirty="0"/>
          </a:p>
        </p:txBody>
      </p:sp>
      <p:sp>
        <p:nvSpPr>
          <p:cNvPr id="5" name="Rectangle 4"/>
          <p:cNvSpPr/>
          <p:nvPr/>
        </p:nvSpPr>
        <p:spPr>
          <a:xfrm>
            <a:off x="1395663" y="0"/>
            <a:ext cx="9228221" cy="646331"/>
          </a:xfrm>
          <a:prstGeom prst="rect">
            <a:avLst/>
          </a:prstGeom>
        </p:spPr>
        <p:txBody>
          <a:bodyPr wrap="square">
            <a:spAutoFit/>
          </a:bodyPr>
          <a:lstStyle/>
          <a:p>
            <a:pPr algn="ctr"/>
            <a:r>
              <a:rPr lang="ro-RO" b="1" spc="100" dirty="0">
                <a:solidFill>
                  <a:srgbClr val="FFFF00"/>
                </a:solidFill>
                <a:effectLst>
                  <a:outerShdw blurRad="38100" dist="38100" dir="2700000" algn="tl">
                    <a:srgbClr val="000000">
                      <a:alpha val="43137"/>
                    </a:srgbClr>
                  </a:outerShdw>
                </a:effectLst>
                <a:latin typeface="Arial" panose="020B0604020202020204" pitchFamily="34" charset="0"/>
                <a:ea typeface="Batang"/>
              </a:rPr>
              <a:t>ACTIVITATEA EDUCATIVĂ ŞI ACTIVITĂŢI EXTRACURRICULARE</a:t>
            </a:r>
          </a:p>
          <a:p>
            <a:pPr algn="ct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C.A.E.N., C.A.E.R.I., C.A.E.J., 2019-2020</a:t>
            </a:r>
            <a:r>
              <a:rPr lang="ro-RO" b="1" dirty="0">
                <a:solidFill>
                  <a:srgbClr val="FFFF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 </a:t>
            </a:r>
            <a:endParaRPr lang="en-US"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993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a:bodyPr>
          <a:lstStyle/>
          <a:p>
            <a:endPar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12192000" cy="6857999"/>
          </a:xfrm>
          <a:prstGeom prst="rect">
            <a:avLst/>
          </a:prstGeom>
        </p:spPr>
      </p:pic>
      <p:sp>
        <p:nvSpPr>
          <p:cNvPr id="8" name="Title 1"/>
          <p:cNvSpPr txBox="1">
            <a:spLocks/>
          </p:cNvSpPr>
          <p:nvPr/>
        </p:nvSpPr>
        <p:spPr>
          <a:xfrm>
            <a:off x="866272" y="174467"/>
            <a:ext cx="11093117" cy="924082"/>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o-RO" sz="2800" b="1" dirty="0">
                <a:solidFill>
                  <a:srgbClr val="FFFF00"/>
                </a:solidFill>
                <a:effectLst>
                  <a:outerShdw blurRad="38100" dist="38100" dir="2700000" algn="tl">
                    <a:srgbClr val="000000">
                      <a:alpha val="43137"/>
                    </a:srgbClr>
                  </a:outerShdw>
                </a:effectLst>
                <a:latin typeface="Arial Narrow" panose="020B0606020202030204" pitchFamily="34" charset="0"/>
              </a:rPr>
              <a:t>ÎNSCRIERI PENTRU OBŢINEREA DEFINITIVĂRII, SESIUNEA 2020, A GRADULUI DIDACTIC II – SESIUNEA 2021, A GRADULUI DIDACTIC I – SERIA 2022 ŞI A CELOR CARE AU SOLICITAT INSPECŢIA CURENTĂ </a:t>
            </a:r>
            <a:endParaRPr lang="en-GB" sz="2800"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4" name="Subtitle 3"/>
          <p:cNvSpPr>
            <a:spLocks noGrp="1"/>
          </p:cNvSpPr>
          <p:nvPr>
            <p:ph type="subTitle" idx="1"/>
          </p:nvPr>
        </p:nvSpPr>
        <p:spPr>
          <a:xfrm>
            <a:off x="0" y="2197099"/>
            <a:ext cx="12192000" cy="4660900"/>
          </a:xfrm>
        </p:spPr>
        <p:txBody>
          <a:bodyPr>
            <a:normAutofit/>
          </a:bodyPr>
          <a:lstStyle/>
          <a:p>
            <a:pPr>
              <a:lnSpc>
                <a:spcPct val="100000"/>
              </a:lnSpc>
            </a:pPr>
            <a:endParaRPr lang="en-US"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lnSpc>
                <a:spcPct val="100000"/>
              </a:lnSpc>
            </a:pPr>
            <a:endPar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dirty="0"/>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546528856"/>
              </p:ext>
            </p:extLst>
          </p:nvPr>
        </p:nvGraphicFramePr>
        <p:xfrm>
          <a:off x="974559" y="1181093"/>
          <a:ext cx="10984829" cy="5315959"/>
        </p:xfrm>
        <a:graphic>
          <a:graphicData uri="http://schemas.openxmlformats.org/drawingml/2006/table">
            <a:tbl>
              <a:tblPr firstRow="1" firstCol="1" lastRow="1" lastCol="1" bandRow="1" bandCol="1">
                <a:tableStyleId>{5C22544A-7EE6-4342-B048-85BDC9FD1C3A}</a:tableStyleId>
              </a:tblPr>
              <a:tblGrid>
                <a:gridCol w="423581">
                  <a:extLst>
                    <a:ext uri="{9D8B030D-6E8A-4147-A177-3AD203B41FA5}">
                      <a16:colId xmlns:a16="http://schemas.microsoft.com/office/drawing/2014/main" val="20000"/>
                    </a:ext>
                  </a:extLst>
                </a:gridCol>
                <a:gridCol w="1750796">
                  <a:extLst>
                    <a:ext uri="{9D8B030D-6E8A-4147-A177-3AD203B41FA5}">
                      <a16:colId xmlns:a16="http://schemas.microsoft.com/office/drawing/2014/main" val="20001"/>
                    </a:ext>
                  </a:extLst>
                </a:gridCol>
                <a:gridCol w="762443">
                  <a:extLst>
                    <a:ext uri="{9D8B030D-6E8A-4147-A177-3AD203B41FA5}">
                      <a16:colId xmlns:a16="http://schemas.microsoft.com/office/drawing/2014/main" val="20002"/>
                    </a:ext>
                  </a:extLst>
                </a:gridCol>
                <a:gridCol w="889517">
                  <a:extLst>
                    <a:ext uri="{9D8B030D-6E8A-4147-A177-3AD203B41FA5}">
                      <a16:colId xmlns:a16="http://schemas.microsoft.com/office/drawing/2014/main" val="20003"/>
                    </a:ext>
                  </a:extLst>
                </a:gridCol>
                <a:gridCol w="833039">
                  <a:extLst>
                    <a:ext uri="{9D8B030D-6E8A-4147-A177-3AD203B41FA5}">
                      <a16:colId xmlns:a16="http://schemas.microsoft.com/office/drawing/2014/main" val="20004"/>
                    </a:ext>
                  </a:extLst>
                </a:gridCol>
                <a:gridCol w="931875">
                  <a:extLst>
                    <a:ext uri="{9D8B030D-6E8A-4147-A177-3AD203B41FA5}">
                      <a16:colId xmlns:a16="http://schemas.microsoft.com/office/drawing/2014/main" val="20005"/>
                    </a:ext>
                  </a:extLst>
                </a:gridCol>
                <a:gridCol w="988353">
                  <a:extLst>
                    <a:ext uri="{9D8B030D-6E8A-4147-A177-3AD203B41FA5}">
                      <a16:colId xmlns:a16="http://schemas.microsoft.com/office/drawing/2014/main" val="20006"/>
                    </a:ext>
                  </a:extLst>
                </a:gridCol>
                <a:gridCol w="945995">
                  <a:extLst>
                    <a:ext uri="{9D8B030D-6E8A-4147-A177-3AD203B41FA5}">
                      <a16:colId xmlns:a16="http://schemas.microsoft.com/office/drawing/2014/main" val="20007"/>
                    </a:ext>
                  </a:extLst>
                </a:gridCol>
                <a:gridCol w="903636">
                  <a:extLst>
                    <a:ext uri="{9D8B030D-6E8A-4147-A177-3AD203B41FA5}">
                      <a16:colId xmlns:a16="http://schemas.microsoft.com/office/drawing/2014/main" val="20008"/>
                    </a:ext>
                  </a:extLst>
                </a:gridCol>
                <a:gridCol w="889516">
                  <a:extLst>
                    <a:ext uri="{9D8B030D-6E8A-4147-A177-3AD203B41FA5}">
                      <a16:colId xmlns:a16="http://schemas.microsoft.com/office/drawing/2014/main" val="20009"/>
                    </a:ext>
                  </a:extLst>
                </a:gridCol>
                <a:gridCol w="833039">
                  <a:extLst>
                    <a:ext uri="{9D8B030D-6E8A-4147-A177-3AD203B41FA5}">
                      <a16:colId xmlns:a16="http://schemas.microsoft.com/office/drawing/2014/main" val="20010"/>
                    </a:ext>
                  </a:extLst>
                </a:gridCol>
                <a:gridCol w="833039">
                  <a:extLst>
                    <a:ext uri="{9D8B030D-6E8A-4147-A177-3AD203B41FA5}">
                      <a16:colId xmlns:a16="http://schemas.microsoft.com/office/drawing/2014/main" val="20011"/>
                    </a:ext>
                  </a:extLst>
                </a:gridCol>
              </a:tblGrid>
              <a:tr h="371477">
                <a:tc rowSpan="2">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Nr. crt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rowSpan="2">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SPECIALITATEA</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rowSpan="2">
                  <a:txBody>
                    <a:bodyPr/>
                    <a:lstStyle/>
                    <a:p>
                      <a:pPr marL="0" marR="71755" indent="127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IC.1 Înscriși</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vert="vert270" anchor="ctr">
                    <a:solidFill>
                      <a:srgbClr val="FF0000"/>
                    </a:solidFill>
                  </a:tcPr>
                </a:tc>
                <a:tc gridSpan="3">
                  <a:txBody>
                    <a:bodyPr/>
                    <a:lstStyle/>
                    <a:p>
                      <a:pPr marL="0" marR="0" algn="ctr">
                        <a:lnSpc>
                          <a:spcPct val="115000"/>
                        </a:lnSpc>
                        <a:spcBef>
                          <a:spcPts val="0"/>
                        </a:spcBef>
                        <a:spcAft>
                          <a:spcPts val="0"/>
                        </a:spcAft>
                        <a:tabLst>
                          <a:tab pos="2971800" algn="ctr"/>
                          <a:tab pos="5943600" algn="r"/>
                        </a:tabLst>
                      </a:pPr>
                      <a:r>
                        <a:rPr lang="ro-RO" sz="1800" dirty="0">
                          <a:effectLst>
                            <a:outerShdw blurRad="38100" dist="38100" dir="2700000" algn="tl">
                              <a:srgbClr val="000000">
                                <a:alpha val="43137"/>
                              </a:srgbClr>
                            </a:outerShdw>
                          </a:effectLst>
                          <a:latin typeface="Arial Narrow" panose="020B0606020202030204" pitchFamily="34" charset="0"/>
                        </a:rPr>
                        <a:t>DEFINITIVAT 2020</a:t>
                      </a:r>
                      <a:endParaRPr lang="en-US" sz="1800" dirty="0">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hMerge="1">
                  <a:txBody>
                    <a:bodyPr/>
                    <a:lstStyle/>
                    <a:p>
                      <a:endParaRPr lang="en-US"/>
                    </a:p>
                  </a:txBody>
                  <a:tcPr/>
                </a:tc>
                <a:tc hMerge="1">
                  <a:txBody>
                    <a:bodyPr/>
                    <a:lstStyle/>
                    <a:p>
                      <a:endParaRPr lang="en-US"/>
                    </a:p>
                  </a:txBody>
                  <a:tcPr/>
                </a:tc>
                <a:tc gridSpan="3">
                  <a:txBody>
                    <a:bodyPr/>
                    <a:lstStyle/>
                    <a:p>
                      <a:pPr marL="1270" marR="0" algn="ctr">
                        <a:lnSpc>
                          <a:spcPct val="115000"/>
                        </a:lnSpc>
                        <a:spcBef>
                          <a:spcPts val="0"/>
                        </a:spcBef>
                        <a:spcAft>
                          <a:spcPts val="0"/>
                        </a:spcAft>
                        <a:tabLst>
                          <a:tab pos="2971800" algn="ctr"/>
                          <a:tab pos="5943600" algn="r"/>
                        </a:tabLst>
                      </a:pPr>
                      <a:r>
                        <a:rPr lang="ro-RO" sz="1800" dirty="0">
                          <a:effectLst>
                            <a:outerShdw blurRad="38100" dist="38100" dir="2700000" algn="tl">
                              <a:srgbClr val="000000">
                                <a:alpha val="43137"/>
                              </a:srgbClr>
                            </a:outerShdw>
                          </a:effectLst>
                          <a:latin typeface="Arial Narrow" panose="020B0606020202030204" pitchFamily="34" charset="0"/>
                        </a:rPr>
                        <a:t>GRADUL II 2021</a:t>
                      </a:r>
                      <a:endParaRPr lang="en-US" sz="1800" dirty="0">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tabLst>
                          <a:tab pos="2971800" algn="ctr"/>
                          <a:tab pos="5943600" algn="r"/>
                        </a:tabLst>
                      </a:pPr>
                      <a:r>
                        <a:rPr lang="ro-RO" sz="1800" dirty="0">
                          <a:effectLst>
                            <a:outerShdw blurRad="38100" dist="38100" dir="2700000" algn="tl">
                              <a:srgbClr val="000000">
                                <a:alpha val="43137"/>
                              </a:srgbClr>
                            </a:outerShdw>
                          </a:effectLst>
                          <a:latin typeface="Arial Narrow" panose="020B0606020202030204" pitchFamily="34" charset="0"/>
                        </a:rPr>
                        <a:t>GRADUL I 2022</a:t>
                      </a:r>
                      <a:endParaRPr lang="en-US" sz="1800" dirty="0">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30418">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71755" marR="71755" algn="ctr">
                        <a:lnSpc>
                          <a:spcPct val="115000"/>
                        </a:lnSpc>
                        <a:spcBef>
                          <a:spcPts val="0"/>
                        </a:spcBef>
                        <a:spcAft>
                          <a:spcPts val="100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Înscriși</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vert="vert270" anchor="ctr">
                    <a:solidFill>
                      <a:srgbClr val="FF0000"/>
                    </a:solidFill>
                  </a:tcPr>
                </a:tc>
                <a:tc>
                  <a:txBody>
                    <a:bodyPr/>
                    <a:lstStyle/>
                    <a:p>
                      <a:pPr marL="0" marR="71755" indent="-20320" algn="ctr">
                        <a:lnSpc>
                          <a:spcPct val="115000"/>
                        </a:lnSpc>
                        <a:spcBef>
                          <a:spcPts val="0"/>
                        </a:spcBef>
                        <a:spcAft>
                          <a:spcPts val="100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Respinși</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vert="vert270" anchor="ctr">
                    <a:solidFill>
                      <a:srgbClr val="FF0000"/>
                    </a:solidFill>
                  </a:tcPr>
                </a:tc>
                <a:tc>
                  <a:txBody>
                    <a:bodyPr/>
                    <a:lstStyle/>
                    <a:p>
                      <a:pPr marL="71755" marR="71755" algn="ctr">
                        <a:lnSpc>
                          <a:spcPct val="115000"/>
                        </a:lnSpc>
                        <a:spcBef>
                          <a:spcPts val="0"/>
                        </a:spcBef>
                        <a:spcAft>
                          <a:spcPts val="100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Admişi</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vert="vert270" anchor="ctr">
                    <a:solidFill>
                      <a:srgbClr val="FF0000"/>
                    </a:solidFill>
                  </a:tcPr>
                </a:tc>
                <a:tc>
                  <a:txBody>
                    <a:bodyPr/>
                    <a:lstStyle/>
                    <a:p>
                      <a:pPr marL="71755" marR="71755"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Înscriși</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vert="vert270" anchor="ctr">
                    <a:solidFill>
                      <a:srgbClr val="FF0000"/>
                    </a:solidFill>
                  </a:tcPr>
                </a:tc>
                <a:tc>
                  <a:txBody>
                    <a:bodyPr/>
                    <a:lstStyle/>
                    <a:p>
                      <a:pPr marL="0" marR="0" indent="-360045"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Respinși</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vert="vert270" anchor="ctr">
                    <a:solidFill>
                      <a:srgbClr val="FF0000"/>
                    </a:solidFill>
                  </a:tcPr>
                </a:tc>
                <a:tc>
                  <a:txBody>
                    <a:bodyPr/>
                    <a:lstStyle/>
                    <a:p>
                      <a:pPr marL="71755" marR="71755"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Admişi</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vert="vert270" anchor="ctr">
                    <a:solidFill>
                      <a:srgbClr val="FF0000"/>
                    </a:solidFill>
                  </a:tcPr>
                </a:tc>
                <a:tc>
                  <a:txBody>
                    <a:bodyPr/>
                    <a:lstStyle/>
                    <a:p>
                      <a:pPr marL="71755" marR="71755"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Înscriși</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vert="vert270" anchor="ctr">
                    <a:solidFill>
                      <a:srgbClr val="FF0000"/>
                    </a:solidFill>
                  </a:tcPr>
                </a:tc>
                <a:tc>
                  <a:txBody>
                    <a:bodyPr/>
                    <a:lstStyle/>
                    <a:p>
                      <a:pPr marL="0" marR="0" indent="90170">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Respinși</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vert="vert270" anchor="ctr">
                    <a:solidFill>
                      <a:srgbClr val="FF0000"/>
                    </a:solidFill>
                  </a:tcPr>
                </a:tc>
                <a:tc>
                  <a:txBody>
                    <a:bodyPr/>
                    <a:lstStyle/>
                    <a:p>
                      <a:pPr marL="71755" marR="71755">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Admişi</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vert="vert270" anchor="ctr">
                    <a:solidFill>
                      <a:srgbClr val="FF0000"/>
                    </a:solidFill>
                  </a:tcPr>
                </a:tc>
                <a:extLst>
                  <a:ext uri="{0D108BD9-81ED-4DB2-BD59-A6C34878D82A}">
                    <a16:rowId xmlns:a16="http://schemas.microsoft.com/office/drawing/2014/main" val="10001"/>
                  </a:ext>
                </a:extLst>
              </a:tr>
              <a:tr h="225369">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Limba română</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20</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11</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 </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11</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6</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6</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5</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5</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extLst>
                  <a:ext uri="{0D108BD9-81ED-4DB2-BD59-A6C34878D82A}">
                    <a16:rowId xmlns:a16="http://schemas.microsoft.com/office/drawing/2014/main" val="10002"/>
                  </a:ext>
                </a:extLst>
              </a:tr>
              <a:tr h="473020">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2</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Limba latină / Documentarist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extLst>
                  <a:ext uri="{0D108BD9-81ED-4DB2-BD59-A6C34878D82A}">
                    <a16:rowId xmlns:a16="http://schemas.microsoft.com/office/drawing/2014/main" val="10003"/>
                  </a:ext>
                </a:extLst>
              </a:tr>
              <a:tr h="225369">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3</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Limba engleză</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13</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10</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 </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10</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5</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5</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2</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2</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extLst>
                  <a:ext uri="{0D108BD9-81ED-4DB2-BD59-A6C34878D82A}">
                    <a16:rowId xmlns:a16="http://schemas.microsoft.com/office/drawing/2014/main" val="10004"/>
                  </a:ext>
                </a:extLst>
              </a:tr>
              <a:tr h="225369">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4</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Limba franceză</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9</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 </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2</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2</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extLst>
                  <a:ext uri="{0D108BD9-81ED-4DB2-BD59-A6C34878D82A}">
                    <a16:rowId xmlns:a16="http://schemas.microsoft.com/office/drawing/2014/main" val="10005"/>
                  </a:ext>
                </a:extLst>
              </a:tr>
              <a:tr h="225369">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5</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Limba germană</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4</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4</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1</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extLst>
                  <a:ext uri="{0D108BD9-81ED-4DB2-BD59-A6C34878D82A}">
                    <a16:rowId xmlns:a16="http://schemas.microsoft.com/office/drawing/2014/main" val="10006"/>
                  </a:ext>
                </a:extLst>
              </a:tr>
              <a:tr h="225369">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6</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Limba maghiară</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extLst>
                  <a:ext uri="{0D108BD9-81ED-4DB2-BD59-A6C34878D82A}">
                    <a16:rowId xmlns:a16="http://schemas.microsoft.com/office/drawing/2014/main" val="10007"/>
                  </a:ext>
                </a:extLst>
              </a:tr>
              <a:tr h="225369">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7</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Limba spaniolă</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extLst>
                  <a:ext uri="{0D108BD9-81ED-4DB2-BD59-A6C34878D82A}">
                    <a16:rowId xmlns:a16="http://schemas.microsoft.com/office/drawing/2014/main" val="10008"/>
                  </a:ext>
                </a:extLst>
              </a:tr>
              <a:tr h="225369">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8</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Matematică</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12</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2</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2</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7</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7</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9</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9</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extLst>
                  <a:ext uri="{0D108BD9-81ED-4DB2-BD59-A6C34878D82A}">
                    <a16:rowId xmlns:a16="http://schemas.microsoft.com/office/drawing/2014/main" val="10009"/>
                  </a:ext>
                </a:extLst>
              </a:tr>
              <a:tr h="225369">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9</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Informatică</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extLst>
                  <a:ext uri="{0D108BD9-81ED-4DB2-BD59-A6C34878D82A}">
                    <a16:rowId xmlns:a16="http://schemas.microsoft.com/office/drawing/2014/main" val="10010"/>
                  </a:ext>
                </a:extLst>
              </a:tr>
              <a:tr h="225369">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10</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Fizică</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1</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1</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extLst>
                  <a:ext uri="{0D108BD9-81ED-4DB2-BD59-A6C34878D82A}">
                    <a16:rowId xmlns:a16="http://schemas.microsoft.com/office/drawing/2014/main" val="10011"/>
                  </a:ext>
                </a:extLst>
              </a:tr>
              <a:tr h="225369">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11</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Chimie</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1</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1</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extLst>
                  <a:ext uri="{0D108BD9-81ED-4DB2-BD59-A6C34878D82A}">
                    <a16:rowId xmlns:a16="http://schemas.microsoft.com/office/drawing/2014/main" val="10012"/>
                  </a:ext>
                </a:extLst>
              </a:tr>
              <a:tr h="225369">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12</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Biologie / Ecologie</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2</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2</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2</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extLst>
                  <a:ext uri="{0D108BD9-81ED-4DB2-BD59-A6C34878D82A}">
                    <a16:rowId xmlns:a16="http://schemas.microsoft.com/office/drawing/2014/main" val="10013"/>
                  </a:ext>
                </a:extLst>
              </a:tr>
              <a:tr h="225369">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13</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Istorie / Cultură civică</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7</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9</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9</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3</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3</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extLst>
                  <a:ext uri="{0D108BD9-81ED-4DB2-BD59-A6C34878D82A}">
                    <a16:rowId xmlns:a16="http://schemas.microsoft.com/office/drawing/2014/main" val="10014"/>
                  </a:ext>
                </a:extLst>
              </a:tr>
              <a:tr h="225369">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14</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Filozofie / Socioumane</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extLst>
                  <a:ext uri="{0D108BD9-81ED-4DB2-BD59-A6C34878D82A}">
                    <a16:rowId xmlns:a16="http://schemas.microsoft.com/office/drawing/2014/main" val="10015"/>
                  </a:ext>
                </a:extLst>
              </a:tr>
              <a:tr h="225369">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15</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Religie</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5</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2</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2</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2</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2</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2</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2</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extLst>
                  <a:ext uri="{0D108BD9-81ED-4DB2-BD59-A6C34878D82A}">
                    <a16:rowId xmlns:a16="http://schemas.microsoft.com/office/drawing/2014/main" val="10016"/>
                  </a:ext>
                </a:extLst>
              </a:tr>
              <a:tr h="485878">
                <a:tc gridSpan="2">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TOTAL PARȚIAL</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hMerge="1">
                  <a:txBody>
                    <a:bodyPr/>
                    <a:lstStyle/>
                    <a:p>
                      <a:endParaRPr lang="en-US"/>
                    </a:p>
                  </a:txBody>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69</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42</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42</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23</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23</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25</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25</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27380003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a:bodyPr>
          <a:lstStyle/>
          <a:p>
            <a:endPar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12192000" cy="6857999"/>
          </a:xfrm>
          <a:prstGeom prst="rect">
            <a:avLst/>
          </a:prstGeom>
        </p:spPr>
      </p:pic>
      <p:sp>
        <p:nvSpPr>
          <p:cNvPr id="8" name="Title 1"/>
          <p:cNvSpPr txBox="1">
            <a:spLocks/>
          </p:cNvSpPr>
          <p:nvPr/>
        </p:nvSpPr>
        <p:spPr>
          <a:xfrm>
            <a:off x="0" y="82550"/>
            <a:ext cx="11590421" cy="1015999"/>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o-RO" sz="2800" b="1" dirty="0">
                <a:solidFill>
                  <a:srgbClr val="FFFF00"/>
                </a:solidFill>
                <a:effectLst>
                  <a:outerShdw blurRad="38100" dist="38100" dir="2700000" algn="tl">
                    <a:srgbClr val="000000">
                      <a:alpha val="43137"/>
                    </a:srgbClr>
                  </a:outerShdw>
                </a:effectLst>
                <a:latin typeface="Arial Narrow" panose="020B0606020202030204" pitchFamily="34" charset="0"/>
              </a:rPr>
              <a:t>ÎNSCRIERI PENTRU OBŢINEREA DEFINITIVĂRII, SESIUNEA 2020, A GRADULUI DIDACTIC II – SESIUNEA 2021, A GRADULUI DIDACTIC I – SERIA 2022 ŞI A CELOR CARE AU SOLICITAT INSPECŢIA CURENTĂ </a:t>
            </a:r>
            <a:endParaRPr lang="en-GB" sz="2800"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4" name="Subtitle 3"/>
          <p:cNvSpPr>
            <a:spLocks noGrp="1"/>
          </p:cNvSpPr>
          <p:nvPr>
            <p:ph type="subTitle" idx="1"/>
          </p:nvPr>
        </p:nvSpPr>
        <p:spPr>
          <a:xfrm>
            <a:off x="0" y="2197099"/>
            <a:ext cx="12192000" cy="4660900"/>
          </a:xfrm>
        </p:spPr>
        <p:txBody>
          <a:bodyPr>
            <a:normAutofit/>
          </a:bodyPr>
          <a:lstStyle/>
          <a:p>
            <a:pPr>
              <a:lnSpc>
                <a:spcPct val="100000"/>
              </a:lnSpc>
            </a:pPr>
            <a:endParaRPr lang="en-US"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lnSpc>
                <a:spcPct val="100000"/>
              </a:lnSpc>
            </a:pPr>
            <a:endPar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dirty="0"/>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658728619"/>
              </p:ext>
            </p:extLst>
          </p:nvPr>
        </p:nvGraphicFramePr>
        <p:xfrm>
          <a:off x="986589" y="1079987"/>
          <a:ext cx="10347160" cy="5645662"/>
        </p:xfrm>
        <a:graphic>
          <a:graphicData uri="http://schemas.openxmlformats.org/drawingml/2006/table">
            <a:tbl>
              <a:tblPr firstRow="1" firstCol="1" lastRow="1" lastCol="1" bandRow="1" bandCol="1">
                <a:tableStyleId>{5C22544A-7EE6-4342-B048-85BDC9FD1C3A}</a:tableStyleId>
              </a:tblPr>
              <a:tblGrid>
                <a:gridCol w="398992">
                  <a:extLst>
                    <a:ext uri="{9D8B030D-6E8A-4147-A177-3AD203B41FA5}">
                      <a16:colId xmlns:a16="http://schemas.microsoft.com/office/drawing/2014/main" val="20000"/>
                    </a:ext>
                  </a:extLst>
                </a:gridCol>
                <a:gridCol w="1649161">
                  <a:extLst>
                    <a:ext uri="{9D8B030D-6E8A-4147-A177-3AD203B41FA5}">
                      <a16:colId xmlns:a16="http://schemas.microsoft.com/office/drawing/2014/main" val="20001"/>
                    </a:ext>
                  </a:extLst>
                </a:gridCol>
                <a:gridCol w="718182">
                  <a:extLst>
                    <a:ext uri="{9D8B030D-6E8A-4147-A177-3AD203B41FA5}">
                      <a16:colId xmlns:a16="http://schemas.microsoft.com/office/drawing/2014/main" val="20002"/>
                    </a:ext>
                  </a:extLst>
                </a:gridCol>
                <a:gridCol w="837881">
                  <a:extLst>
                    <a:ext uri="{9D8B030D-6E8A-4147-A177-3AD203B41FA5}">
                      <a16:colId xmlns:a16="http://schemas.microsoft.com/office/drawing/2014/main" val="20003"/>
                    </a:ext>
                  </a:extLst>
                </a:gridCol>
                <a:gridCol w="784682">
                  <a:extLst>
                    <a:ext uri="{9D8B030D-6E8A-4147-A177-3AD203B41FA5}">
                      <a16:colId xmlns:a16="http://schemas.microsoft.com/office/drawing/2014/main" val="20004"/>
                    </a:ext>
                  </a:extLst>
                </a:gridCol>
                <a:gridCol w="877779">
                  <a:extLst>
                    <a:ext uri="{9D8B030D-6E8A-4147-A177-3AD203B41FA5}">
                      <a16:colId xmlns:a16="http://schemas.microsoft.com/office/drawing/2014/main" val="20005"/>
                    </a:ext>
                  </a:extLst>
                </a:gridCol>
                <a:gridCol w="930978">
                  <a:extLst>
                    <a:ext uri="{9D8B030D-6E8A-4147-A177-3AD203B41FA5}">
                      <a16:colId xmlns:a16="http://schemas.microsoft.com/office/drawing/2014/main" val="20006"/>
                    </a:ext>
                  </a:extLst>
                </a:gridCol>
                <a:gridCol w="891080">
                  <a:extLst>
                    <a:ext uri="{9D8B030D-6E8A-4147-A177-3AD203B41FA5}">
                      <a16:colId xmlns:a16="http://schemas.microsoft.com/office/drawing/2014/main" val="20007"/>
                    </a:ext>
                  </a:extLst>
                </a:gridCol>
                <a:gridCol w="851181">
                  <a:extLst>
                    <a:ext uri="{9D8B030D-6E8A-4147-A177-3AD203B41FA5}">
                      <a16:colId xmlns:a16="http://schemas.microsoft.com/office/drawing/2014/main" val="20008"/>
                    </a:ext>
                  </a:extLst>
                </a:gridCol>
                <a:gridCol w="837880">
                  <a:extLst>
                    <a:ext uri="{9D8B030D-6E8A-4147-A177-3AD203B41FA5}">
                      <a16:colId xmlns:a16="http://schemas.microsoft.com/office/drawing/2014/main" val="20009"/>
                    </a:ext>
                  </a:extLst>
                </a:gridCol>
                <a:gridCol w="784682">
                  <a:extLst>
                    <a:ext uri="{9D8B030D-6E8A-4147-A177-3AD203B41FA5}">
                      <a16:colId xmlns:a16="http://schemas.microsoft.com/office/drawing/2014/main" val="20010"/>
                    </a:ext>
                  </a:extLst>
                </a:gridCol>
                <a:gridCol w="784682">
                  <a:extLst>
                    <a:ext uri="{9D8B030D-6E8A-4147-A177-3AD203B41FA5}">
                      <a16:colId xmlns:a16="http://schemas.microsoft.com/office/drawing/2014/main" val="20011"/>
                    </a:ext>
                  </a:extLst>
                </a:gridCol>
              </a:tblGrid>
              <a:tr h="308599">
                <a:tc rowSpan="2">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Nr. crt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rowSpan="2">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SPECIALITATEA</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rowSpan="2">
                  <a:txBody>
                    <a:bodyPr/>
                    <a:lstStyle/>
                    <a:p>
                      <a:pPr marL="0" marR="71755" indent="127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IC.1 Înscriși</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vert="vert270" anchor="ctr">
                    <a:solidFill>
                      <a:srgbClr val="FF0000"/>
                    </a:solidFill>
                  </a:tcPr>
                </a:tc>
                <a:tc gridSpan="3">
                  <a:txBody>
                    <a:bodyPr/>
                    <a:lstStyle/>
                    <a:p>
                      <a:pPr marL="0" marR="0" algn="ctr">
                        <a:lnSpc>
                          <a:spcPct val="115000"/>
                        </a:lnSpc>
                        <a:spcBef>
                          <a:spcPts val="0"/>
                        </a:spcBef>
                        <a:spcAft>
                          <a:spcPts val="0"/>
                        </a:spcAft>
                        <a:tabLst>
                          <a:tab pos="2971800" algn="ctr"/>
                          <a:tab pos="5943600" algn="r"/>
                        </a:tabLst>
                      </a:pPr>
                      <a:r>
                        <a:rPr lang="ro-RO" sz="1800" dirty="0">
                          <a:solidFill>
                            <a:schemeClr val="bg1"/>
                          </a:solidFill>
                          <a:effectLst/>
                          <a:latin typeface="Arial Narrow" panose="020B0606020202030204" pitchFamily="34" charset="0"/>
                        </a:rPr>
                        <a:t>DEFINITIVAT 2020</a:t>
                      </a:r>
                      <a:endParaRPr lang="en-US" sz="180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hMerge="1">
                  <a:txBody>
                    <a:bodyPr/>
                    <a:lstStyle/>
                    <a:p>
                      <a:endParaRPr lang="en-US"/>
                    </a:p>
                  </a:txBody>
                  <a:tcPr/>
                </a:tc>
                <a:tc hMerge="1">
                  <a:txBody>
                    <a:bodyPr/>
                    <a:lstStyle/>
                    <a:p>
                      <a:endParaRPr lang="en-US"/>
                    </a:p>
                  </a:txBody>
                  <a:tcPr/>
                </a:tc>
                <a:tc gridSpan="3">
                  <a:txBody>
                    <a:bodyPr/>
                    <a:lstStyle/>
                    <a:p>
                      <a:pPr marL="1270" marR="0" algn="ctr">
                        <a:lnSpc>
                          <a:spcPct val="115000"/>
                        </a:lnSpc>
                        <a:spcBef>
                          <a:spcPts val="0"/>
                        </a:spcBef>
                        <a:spcAft>
                          <a:spcPts val="0"/>
                        </a:spcAft>
                        <a:tabLst>
                          <a:tab pos="2971800" algn="ctr"/>
                          <a:tab pos="5943600" algn="r"/>
                        </a:tabLst>
                      </a:pPr>
                      <a:r>
                        <a:rPr lang="ro-RO" sz="1800" dirty="0">
                          <a:solidFill>
                            <a:schemeClr val="bg1"/>
                          </a:solidFill>
                          <a:effectLst/>
                          <a:latin typeface="Arial Narrow" panose="020B0606020202030204" pitchFamily="34" charset="0"/>
                        </a:rPr>
                        <a:t>GRADUL II 2021</a:t>
                      </a:r>
                      <a:endParaRPr lang="en-US" sz="180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tabLst>
                          <a:tab pos="2971800" algn="ctr"/>
                          <a:tab pos="5943600" algn="r"/>
                        </a:tabLst>
                      </a:pPr>
                      <a:r>
                        <a:rPr lang="ro-RO" sz="1800" dirty="0">
                          <a:solidFill>
                            <a:schemeClr val="bg1"/>
                          </a:solidFill>
                          <a:effectLst/>
                          <a:latin typeface="Arial Narrow" panose="020B0606020202030204" pitchFamily="34" charset="0"/>
                        </a:rPr>
                        <a:t>GRADUL I 2022</a:t>
                      </a:r>
                      <a:endParaRPr lang="en-US" sz="180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6311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71755" marR="71755" algn="ctr">
                        <a:lnSpc>
                          <a:spcPct val="115000"/>
                        </a:lnSpc>
                        <a:spcBef>
                          <a:spcPts val="0"/>
                        </a:spcBef>
                        <a:spcAft>
                          <a:spcPts val="100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Înscriși</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vert="vert270" anchor="ctr">
                    <a:solidFill>
                      <a:srgbClr val="FF0000"/>
                    </a:solidFill>
                  </a:tcPr>
                </a:tc>
                <a:tc>
                  <a:txBody>
                    <a:bodyPr/>
                    <a:lstStyle/>
                    <a:p>
                      <a:pPr marL="0" marR="71755" indent="-20320" algn="ctr">
                        <a:lnSpc>
                          <a:spcPct val="115000"/>
                        </a:lnSpc>
                        <a:spcBef>
                          <a:spcPts val="0"/>
                        </a:spcBef>
                        <a:spcAft>
                          <a:spcPts val="100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Respinși</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vert="vert270" anchor="ctr">
                    <a:solidFill>
                      <a:srgbClr val="FF0000"/>
                    </a:solidFill>
                  </a:tcPr>
                </a:tc>
                <a:tc>
                  <a:txBody>
                    <a:bodyPr/>
                    <a:lstStyle/>
                    <a:p>
                      <a:pPr marL="71755" marR="71755">
                        <a:lnSpc>
                          <a:spcPct val="115000"/>
                        </a:lnSpc>
                        <a:spcBef>
                          <a:spcPts val="0"/>
                        </a:spcBef>
                        <a:spcAft>
                          <a:spcPts val="100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Admişi</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vert="vert270" anchor="ctr">
                    <a:solidFill>
                      <a:srgbClr val="FF0000"/>
                    </a:solidFill>
                  </a:tcPr>
                </a:tc>
                <a:tc>
                  <a:txBody>
                    <a:bodyPr/>
                    <a:lstStyle/>
                    <a:p>
                      <a:pPr marL="71755" marR="71755"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Înscriși</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vert="vert270" anchor="ctr">
                    <a:solidFill>
                      <a:srgbClr val="FF0000"/>
                    </a:solidFill>
                  </a:tcPr>
                </a:tc>
                <a:tc>
                  <a:txBody>
                    <a:bodyPr/>
                    <a:lstStyle/>
                    <a:p>
                      <a:pPr marL="0" marR="0" indent="-360045"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Respinși</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vert="vert270" anchor="ctr">
                    <a:solidFill>
                      <a:srgbClr val="FF0000"/>
                    </a:solidFill>
                  </a:tcPr>
                </a:tc>
                <a:tc>
                  <a:txBody>
                    <a:bodyPr/>
                    <a:lstStyle/>
                    <a:p>
                      <a:pPr marL="71755" marR="71755">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Admişi</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vert="vert270" anchor="ctr">
                    <a:solidFill>
                      <a:srgbClr val="FF0000"/>
                    </a:solidFill>
                  </a:tcPr>
                </a:tc>
                <a:tc>
                  <a:txBody>
                    <a:bodyPr/>
                    <a:lstStyle/>
                    <a:p>
                      <a:pPr marL="71755" marR="71755"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Înscriși</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vert="vert270" anchor="ctr">
                    <a:solidFill>
                      <a:srgbClr val="FF0000"/>
                    </a:solidFill>
                  </a:tcPr>
                </a:tc>
                <a:tc>
                  <a:txBody>
                    <a:bodyPr/>
                    <a:lstStyle/>
                    <a:p>
                      <a:pPr marL="0" marR="0" indent="90170">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Respinși</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vert="vert270" anchor="ctr">
                    <a:solidFill>
                      <a:srgbClr val="FF0000"/>
                    </a:solidFill>
                  </a:tcPr>
                </a:tc>
                <a:tc>
                  <a:txBody>
                    <a:bodyPr/>
                    <a:lstStyle/>
                    <a:p>
                      <a:pPr marL="71755" marR="71755">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Admişi</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vert="vert270" anchor="ctr">
                    <a:solidFill>
                      <a:srgbClr val="FF0000"/>
                    </a:solidFill>
                  </a:tcPr>
                </a:tc>
                <a:extLst>
                  <a:ext uri="{0D108BD9-81ED-4DB2-BD59-A6C34878D82A}">
                    <a16:rowId xmlns:a16="http://schemas.microsoft.com/office/drawing/2014/main" val="10001"/>
                  </a:ext>
                </a:extLst>
              </a:tr>
              <a:tr h="205687">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16</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Geografie</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4</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1</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2</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2</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2</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2</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extLst>
                  <a:ext uri="{0D108BD9-81ED-4DB2-BD59-A6C34878D82A}">
                    <a16:rowId xmlns:a16="http://schemas.microsoft.com/office/drawing/2014/main" val="10002"/>
                  </a:ext>
                </a:extLst>
              </a:tr>
              <a:tr h="431711">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17</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Psihologie / Învățământ special</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14</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12</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12</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9</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9</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10</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10</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extLst>
                  <a:ext uri="{0D108BD9-81ED-4DB2-BD59-A6C34878D82A}">
                    <a16:rowId xmlns:a16="http://schemas.microsoft.com/office/drawing/2014/main" val="10003"/>
                  </a:ext>
                </a:extLst>
              </a:tr>
              <a:tr h="205687">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18</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Educație plastică</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4</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3</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3</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2</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2</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extLst>
                  <a:ext uri="{0D108BD9-81ED-4DB2-BD59-A6C34878D82A}">
                    <a16:rowId xmlns:a16="http://schemas.microsoft.com/office/drawing/2014/main" val="10004"/>
                  </a:ext>
                </a:extLst>
              </a:tr>
              <a:tr h="431711">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19</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Educație muzicală / Arta actorului</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8</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8</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8</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1</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1</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3</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3</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extLst>
                  <a:ext uri="{0D108BD9-81ED-4DB2-BD59-A6C34878D82A}">
                    <a16:rowId xmlns:a16="http://schemas.microsoft.com/office/drawing/2014/main" val="10005"/>
                  </a:ext>
                </a:extLst>
              </a:tr>
              <a:tr h="205687">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20</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Educație fizică și sport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14</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26</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26</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9</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9</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9</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9</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extLst>
                  <a:ext uri="{0D108BD9-81ED-4DB2-BD59-A6C34878D82A}">
                    <a16:rowId xmlns:a16="http://schemas.microsoft.com/office/drawing/2014/main" val="10006"/>
                  </a:ext>
                </a:extLst>
              </a:tr>
              <a:tr h="205687">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21</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Discipline tehnice</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6</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10</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9</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3</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3</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2</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2</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extLst>
                  <a:ext uri="{0D108BD9-81ED-4DB2-BD59-A6C34878D82A}">
                    <a16:rowId xmlns:a16="http://schemas.microsoft.com/office/drawing/2014/main" val="10007"/>
                  </a:ext>
                </a:extLst>
              </a:tr>
              <a:tr h="205687">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22</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Maiştri instructori</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extLst>
                  <a:ext uri="{0D108BD9-81ED-4DB2-BD59-A6C34878D82A}">
                    <a16:rowId xmlns:a16="http://schemas.microsoft.com/office/drawing/2014/main" val="10008"/>
                  </a:ext>
                </a:extLst>
              </a:tr>
              <a:tr h="266067">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23</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Învăţători limba română</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57</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39</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39</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14</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14</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18</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18</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extLst>
                  <a:ext uri="{0D108BD9-81ED-4DB2-BD59-A6C34878D82A}">
                    <a16:rowId xmlns:a16="http://schemas.microsoft.com/office/drawing/2014/main" val="10009"/>
                  </a:ext>
                </a:extLst>
              </a:tr>
              <a:tr h="205687">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24</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Învăţători limba germană</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2</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2</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2</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3</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3</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extLst>
                  <a:ext uri="{0D108BD9-81ED-4DB2-BD59-A6C34878D82A}">
                    <a16:rowId xmlns:a16="http://schemas.microsoft.com/office/drawing/2014/main" val="10010"/>
                  </a:ext>
                </a:extLst>
              </a:tr>
              <a:tr h="205687">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25</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Învăţători limba maghiară</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extLst>
                  <a:ext uri="{0D108BD9-81ED-4DB2-BD59-A6C34878D82A}">
                    <a16:rowId xmlns:a16="http://schemas.microsoft.com/office/drawing/2014/main" val="10011"/>
                  </a:ext>
                </a:extLst>
              </a:tr>
              <a:tr h="266067">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26</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Educatoare limba română</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67</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64</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64</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31</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31</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29</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29</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extLst>
                  <a:ext uri="{0D108BD9-81ED-4DB2-BD59-A6C34878D82A}">
                    <a16:rowId xmlns:a16="http://schemas.microsoft.com/office/drawing/2014/main" val="10012"/>
                  </a:ext>
                </a:extLst>
              </a:tr>
              <a:tr h="431711">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27</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Educatoare limba germană</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2</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14</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14</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4</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4</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3</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3</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extLst>
                  <a:ext uri="{0D108BD9-81ED-4DB2-BD59-A6C34878D82A}">
                    <a16:rowId xmlns:a16="http://schemas.microsoft.com/office/drawing/2014/main" val="10013"/>
                  </a:ext>
                </a:extLst>
              </a:tr>
              <a:tr h="431711">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28</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Educatoare limba maghiară</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extLst>
                  <a:ext uri="{0D108BD9-81ED-4DB2-BD59-A6C34878D82A}">
                    <a16:rowId xmlns:a16="http://schemas.microsoft.com/office/drawing/2014/main" val="10014"/>
                  </a:ext>
                </a:extLst>
              </a:tr>
              <a:tr h="431711">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29</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Învățământ special studii medii</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extLst>
                  <a:ext uri="{0D108BD9-81ED-4DB2-BD59-A6C34878D82A}">
                    <a16:rowId xmlns:a16="http://schemas.microsoft.com/office/drawing/2014/main" val="10015"/>
                  </a:ext>
                </a:extLst>
              </a:tr>
              <a:tr h="443446">
                <a:tc gridSpan="2">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TOTAL</a:t>
                      </a:r>
                      <a:r>
                        <a:rPr lang="ro-RO" sz="1200" b="1" baseline="0" dirty="0">
                          <a:solidFill>
                            <a:schemeClr val="bg1"/>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hMerge="1">
                  <a:txBody>
                    <a:bodyPr/>
                    <a:lstStyle/>
                    <a:p>
                      <a:endParaRPr lang="en-US"/>
                    </a:p>
                  </a:txBody>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244</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221</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220</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97</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97</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108</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0" marR="0" algn="ctr">
                        <a:lnSpc>
                          <a:spcPct val="115000"/>
                        </a:lnSpc>
                        <a:spcBef>
                          <a:spcPts val="0"/>
                        </a:spcBef>
                        <a:spcAft>
                          <a:spcPts val="0"/>
                        </a:spcAft>
                        <a:tabLst>
                          <a:tab pos="2971800" algn="ctr"/>
                          <a:tab pos="5943600" algn="r"/>
                        </a:tabLst>
                      </a:pPr>
                      <a:r>
                        <a:rPr lang="ro-RO" sz="1200" b="1">
                          <a:solidFill>
                            <a:schemeClr val="bg1"/>
                          </a:solidFill>
                          <a:effectLst>
                            <a:outerShdw blurRad="38100" dist="38100" dir="2700000" algn="tl">
                              <a:srgbClr val="000000">
                                <a:alpha val="43137"/>
                              </a:srgbClr>
                            </a:outerShdw>
                          </a:effectLst>
                          <a:latin typeface="Arial Narrow" panose="020B0606020202030204" pitchFamily="34" charset="0"/>
                        </a:rPr>
                        <a:t> </a:t>
                      </a:r>
                      <a:endParaRPr lang="en-US" sz="1200" b="1">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tc>
                  <a:txBody>
                    <a:bodyPr/>
                    <a:lstStyle/>
                    <a:p>
                      <a:pPr marL="1270" marR="0" algn="ctr">
                        <a:lnSpc>
                          <a:spcPct val="115000"/>
                        </a:lnSpc>
                        <a:spcBef>
                          <a:spcPts val="0"/>
                        </a:spcBef>
                        <a:spcAft>
                          <a:spcPts val="0"/>
                        </a:spcAft>
                        <a:tabLst>
                          <a:tab pos="2971800" algn="ctr"/>
                          <a:tab pos="5943600" algn="r"/>
                        </a:tabLst>
                      </a:pPr>
                      <a:r>
                        <a:rPr lang="ro-RO" sz="1200" b="1" dirty="0">
                          <a:solidFill>
                            <a:schemeClr val="bg1"/>
                          </a:solidFill>
                          <a:effectLst>
                            <a:outerShdw blurRad="38100" dist="38100" dir="2700000" algn="tl">
                              <a:srgbClr val="000000">
                                <a:alpha val="43137"/>
                              </a:srgbClr>
                            </a:outerShdw>
                          </a:effectLst>
                          <a:latin typeface="Arial Narrow" panose="020B0606020202030204" pitchFamily="34" charset="0"/>
                        </a:rPr>
                        <a:t>108</a:t>
                      </a:r>
                      <a:endParaRPr lang="en-US" sz="1200" b="1" dirty="0">
                        <a:solidFill>
                          <a:schemeClr val="bg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7918" marR="47918" marT="0" marB="0" anchor="ctr">
                    <a:solidFill>
                      <a:srgbClr val="FF0000"/>
                    </a:solidFill>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37422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a:bodyPr>
          <a:lstStyle/>
          <a:p>
            <a:endPar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8" name="Title 1"/>
          <p:cNvSpPr txBox="1">
            <a:spLocks/>
          </p:cNvSpPr>
          <p:nvPr/>
        </p:nvSpPr>
        <p:spPr>
          <a:xfrm>
            <a:off x="0" y="0"/>
            <a:ext cx="12192000" cy="685799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o-RO" sz="3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DIAGNOZA PROCESULUI INSTRUCȚIONAL PENTRU ANUL </a:t>
            </a:r>
            <a:r>
              <a:rPr lang="ro-RO" sz="3200"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Ş</a:t>
            </a:r>
            <a:r>
              <a:rPr lang="ro-RO" sz="3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COLAR 2019-2020</a:t>
            </a:r>
          </a:p>
          <a:p>
            <a:endParaRPr lang="ro-RO" sz="3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ro-RO" sz="3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ro-RO" sz="3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ro-RO" sz="3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ro-RO" sz="3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ro-RO" sz="3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ro-RO" sz="3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ro-RO" sz="3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ro-RO" sz="3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ro-RO" sz="3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ro-RO" sz="3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ro-RO" sz="3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sz="3200" b="1" dirty="0">
              <a:solidFill>
                <a:srgbClr val="FFFF00"/>
              </a:solidFill>
              <a:latin typeface="Arial" panose="020B0604020202020204" pitchFamily="34" charset="0"/>
              <a:cs typeface="Arial" panose="020B0604020202020204" pitchFamily="34" charset="0"/>
            </a:endParaRPr>
          </a:p>
        </p:txBody>
      </p:sp>
      <p:sp>
        <p:nvSpPr>
          <p:cNvPr id="4" name="Subtitle 3"/>
          <p:cNvSpPr>
            <a:spLocks noGrp="1"/>
          </p:cNvSpPr>
          <p:nvPr>
            <p:ph type="subTitle" idx="1"/>
          </p:nvPr>
        </p:nvSpPr>
        <p:spPr>
          <a:xfrm>
            <a:off x="0" y="-1"/>
            <a:ext cx="12192000" cy="6858000"/>
          </a:xfrm>
        </p:spPr>
        <p:txBody>
          <a:bodyPr>
            <a:normAutofit fontScale="85000" lnSpcReduction="20000"/>
          </a:bodyPr>
          <a:lstStyle/>
          <a:p>
            <a:pPr>
              <a:lnSpc>
                <a:spcPct val="100000"/>
              </a:lnSpc>
            </a:pPr>
            <a:endPar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ro-RO" dirty="0"/>
          </a:p>
          <a:p>
            <a:endParaRPr lang="ro-RO" dirty="0"/>
          </a:p>
          <a:p>
            <a:pPr marL="270510" algn="just">
              <a:spcAft>
                <a:spcPts val="0"/>
              </a:spcAft>
              <a:tabLst>
                <a:tab pos="2743200" algn="ctr"/>
                <a:tab pos="5486400" algn="r"/>
                <a:tab pos="285750" algn="l"/>
                <a:tab pos="457200" algn="ctr"/>
                <a:tab pos="2743200" algn="ctr"/>
                <a:tab pos="5486400" algn="r"/>
              </a:tabLst>
            </a:pPr>
            <a:r>
              <a:rPr lang="vi-VN" b="1" dirty="0">
                <a:solidFill>
                  <a:schemeClr val="bg1"/>
                </a:solidFill>
                <a:effectLst>
                  <a:outerShdw blurRad="38100" dist="38100" dir="2700000" algn="tl">
                    <a:srgbClr val="000000">
                      <a:alpha val="43137"/>
                    </a:srgbClr>
                  </a:outerShdw>
                </a:effectLst>
                <a:ea typeface="Times New Roman" panose="02020603050405020304" pitchFamily="18" charset="0"/>
              </a:rPr>
              <a:t>Scopul inspecției de specialitate </a:t>
            </a:r>
            <a:r>
              <a:rPr lang="ro-RO" b="1" dirty="0">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îl</a:t>
            </a:r>
            <a:r>
              <a:rPr lang="vi-VN" b="1" dirty="0">
                <a:solidFill>
                  <a:schemeClr val="bg1"/>
                </a:solidFill>
                <a:effectLst>
                  <a:outerShdw blurRad="38100" dist="38100" dir="2700000" algn="tl">
                    <a:srgbClr val="000000">
                      <a:alpha val="43137"/>
                    </a:srgbClr>
                  </a:outerShdw>
                </a:effectLst>
                <a:ea typeface="Times New Roman" panose="02020603050405020304" pitchFamily="18" charset="0"/>
              </a:rPr>
              <a:t> constitui</a:t>
            </a:r>
            <a:r>
              <a:rPr lang="ro-RO" b="1" dirty="0">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e</a:t>
            </a:r>
            <a:r>
              <a:rPr lang="vi-VN" b="1" dirty="0">
                <a:solidFill>
                  <a:schemeClr val="bg1"/>
                </a:solidFill>
                <a:effectLst>
                  <a:outerShdw blurRad="38100" dist="38100" dir="2700000" algn="tl">
                    <a:srgbClr val="000000">
                      <a:alpha val="43137"/>
                    </a:srgbClr>
                  </a:outerShdw>
                </a:effectLst>
                <a:ea typeface="Times New Roman" panose="02020603050405020304" pitchFamily="18" charset="0"/>
              </a:rPr>
              <a:t> evaluarea și / sau monitorizarea activității didactice</a:t>
            </a:r>
            <a:r>
              <a:rPr lang="ro-RO" b="1" dirty="0">
                <a:solidFill>
                  <a:schemeClr val="bg1"/>
                </a:solidFill>
                <a:effectLst>
                  <a:outerShdw blurRad="38100" dist="38100" dir="2700000" algn="tl">
                    <a:srgbClr val="000000">
                      <a:alpha val="43137"/>
                    </a:srgbClr>
                  </a:outerShdw>
                </a:effectLst>
                <a:ea typeface="Times New Roman" panose="02020603050405020304" pitchFamily="18" charset="0"/>
              </a:rPr>
              <a:t>: </a:t>
            </a:r>
            <a:r>
              <a:rPr lang="vi-VN" b="1" dirty="0">
                <a:solidFill>
                  <a:schemeClr val="bg1"/>
                </a:solidFill>
                <a:effectLst>
                  <a:outerShdw blurRad="38100" dist="38100" dir="2700000" algn="tl">
                    <a:srgbClr val="000000">
                      <a:alpha val="43137"/>
                    </a:srgbClr>
                  </a:outerShdw>
                </a:effectLst>
                <a:ea typeface="Times New Roman" panose="02020603050405020304" pitchFamily="18" charset="0"/>
              </a:rPr>
              <a:t>a activității de proiectare, predare-învățare-evaluare, prin raportare la sistemul de competențe al profesiei didactice, consilierea cadrelor didactice în legătură cu activitateal </a:t>
            </a:r>
            <a:r>
              <a:rPr lang="en-US" b="1" dirty="0">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l</a:t>
            </a:r>
            <a:r>
              <a:rPr lang="vi-VN" b="1" dirty="0">
                <a:solidFill>
                  <a:schemeClr val="bg1"/>
                </a:solidFill>
                <a:effectLst>
                  <a:outerShdw blurRad="38100" dist="38100" dir="2700000" algn="tl">
                    <a:srgbClr val="000000">
                      <a:alpha val="43137"/>
                    </a:srgbClr>
                  </a:outerShdw>
                </a:effectLst>
                <a:ea typeface="Times New Roman" panose="02020603050405020304" pitchFamily="18" charset="0"/>
              </a:rPr>
              <a:t>or profesională și posibilitățile de dezvoltare profesională și evoluție în carieră. </a:t>
            </a:r>
            <a:endParaRPr lang="en-GB" sz="16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p>
            <a:pPr marL="270510">
              <a:spcAft>
                <a:spcPts val="0"/>
              </a:spcAft>
              <a:tabLst>
                <a:tab pos="2743200" algn="ctr"/>
                <a:tab pos="5486400" algn="r"/>
                <a:tab pos="285750" algn="l"/>
                <a:tab pos="2743200" algn="ctr"/>
                <a:tab pos="5486400" algn="r"/>
              </a:tabLst>
            </a:pPr>
            <a:r>
              <a:rPr lang="vi-VN" b="1" dirty="0">
                <a:solidFill>
                  <a:srgbClr val="FFFF00"/>
                </a:solidFill>
                <a:effectLst>
                  <a:outerShdw blurRad="38100" dist="38100" dir="2700000" algn="tl">
                    <a:srgbClr val="000000">
                      <a:alpha val="43137"/>
                    </a:srgbClr>
                  </a:outerShdw>
                </a:effectLst>
                <a:ea typeface="Times New Roman" panose="02020603050405020304" pitchFamily="18" charset="0"/>
              </a:rPr>
              <a:t>PRINCIPALELE OBIECTIVE URMĂRITE ÎN CADRUL INSPECȚIEI DE SPECIALITATE </a:t>
            </a:r>
            <a:r>
              <a:rPr lang="ro-RO" b="1" dirty="0">
                <a:solidFill>
                  <a:srgbClr val="FFFF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SUNT</a:t>
            </a:r>
            <a:r>
              <a:rPr lang="vi-VN" b="1" dirty="0">
                <a:solidFill>
                  <a:srgbClr val="FFFF00"/>
                </a:solidFill>
                <a:effectLst>
                  <a:outerShdw blurRad="38100" dist="38100" dir="2700000" algn="tl">
                    <a:srgbClr val="000000">
                      <a:alpha val="43137"/>
                    </a:srgbClr>
                  </a:outerShdw>
                </a:effectLst>
                <a:ea typeface="Times New Roman" panose="02020603050405020304" pitchFamily="18" charset="0"/>
              </a:rPr>
              <a:t>: </a:t>
            </a:r>
            <a:endParaRPr lang="en-GB" sz="1600" b="1" dirty="0">
              <a:solidFill>
                <a:srgbClr val="FFFF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p>
            <a:pPr lvl="0" algn="just"/>
            <a:r>
              <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Evaluarea competențelor cadrului didactic inspectat de a elabora documente proiective / consilierea cadrului didactic inspectat în legătură cu elaborarea documentelor proiective;</a:t>
            </a:r>
            <a:endParaRPr lang="en-US"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0" algn="just"/>
            <a:r>
              <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Evaluarea capacității cadrului didactic inspectat de a utiliza strategii didactice moderne / consilierea cadrului didactic inspectat în legătură cu utilizarea strategiilor didactice moderne;</a:t>
            </a:r>
            <a:endParaRPr lang="en-US"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0" algn="just"/>
            <a:r>
              <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Evaluarea capacității cadrului didactic inspectat de a utiliza în activitatea didactică tehnologia informației și comunicațiilor (</a:t>
            </a:r>
            <a:r>
              <a:rPr lang="ro-RO"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T.I.C</a:t>
            </a:r>
            <a:r>
              <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Platformele digitale educaționale / consilierea cadrului didactic inspectat în legătură cu utilizarea în activitatea didactică a </a:t>
            </a:r>
            <a:r>
              <a:rPr lang="ro-RO"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T.I.C.</a:t>
            </a:r>
            <a:r>
              <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A platformelor digitale educaționale;</a:t>
            </a:r>
            <a:endParaRPr lang="en-US"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0" algn="just"/>
            <a:r>
              <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Evaluarea competențelor cadrului didactic inspectat de a utiliza metodele de învățare diferențiată sau remedială / consilierea cadrului didactic inspectat în legătură cu utilizarea metodelor de învățare diferențiată / remedială;</a:t>
            </a:r>
            <a:endParaRPr lang="en-US"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0" algn="just"/>
            <a:r>
              <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Evaluarea capacității cadrului didactic inspectat de a integra elementele de evaluare în cadrul activităților de predare-învățare / consilierea cadrului didactic inspectat în legătură cu integrarea elementelor de evaluare în cadrul activităților de predare-învățare;</a:t>
            </a:r>
            <a:endParaRPr lang="en-US"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0" algn="just"/>
            <a:r>
              <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Consilierea cadrelor didactice în vederea diversificării ofertei curriculare de cursuri opționale;</a:t>
            </a:r>
            <a:endParaRPr lang="en-US"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0" algn="just"/>
            <a:r>
              <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Consilierea cadrelor didactice în legătură cu posibilitățile de dezvoltare profesională și evoluție în carieră.</a:t>
            </a:r>
            <a:endParaRPr lang="en-US"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endPar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dirty="0"/>
          </a:p>
          <a:p>
            <a:endParaRPr lang="en-US" dirty="0"/>
          </a:p>
        </p:txBody>
      </p:sp>
    </p:spTree>
    <p:extLst>
      <p:ext uri="{BB962C8B-B14F-4D97-AF65-F5344CB8AC3E}">
        <p14:creationId xmlns:p14="http://schemas.microsoft.com/office/powerpoint/2010/main" val="31640310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a:bodyPr>
          <a:lstStyle/>
          <a:p>
            <a:endPar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7999"/>
          </a:xfrm>
          <a:prstGeom prst="rect">
            <a:avLst/>
          </a:prstGeom>
        </p:spPr>
      </p:pic>
      <p:sp>
        <p:nvSpPr>
          <p:cNvPr id="8" name="Title 1"/>
          <p:cNvSpPr txBox="1">
            <a:spLocks/>
          </p:cNvSpPr>
          <p:nvPr/>
        </p:nvSpPr>
        <p:spPr>
          <a:xfrm>
            <a:off x="0" y="0"/>
            <a:ext cx="12191999" cy="122484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o-RO" sz="2000" b="1" dirty="0">
                <a:solidFill>
                  <a:schemeClr val="bg1"/>
                </a:solidFill>
                <a:effectLst>
                  <a:outerShdw blurRad="38100" dist="38100" dir="2700000" algn="tl">
                    <a:srgbClr val="000000">
                      <a:alpha val="43137"/>
                    </a:srgbClr>
                  </a:outerShdw>
                </a:effectLst>
                <a:latin typeface="Arial Narrow" panose="020B0606020202030204" pitchFamily="34" charset="0"/>
              </a:rPr>
              <a:t>INSPECȚIA DE SPECIALITATE PENTRU OBȚINEREA GRADELOR DIDACTICE, ÎN CONTEXTUL SUSPENDĂRII CURSURILOR</a:t>
            </a:r>
            <a:endParaRPr lang="en-US" sz="2000" b="1" dirty="0">
              <a:solidFill>
                <a:schemeClr val="bg1"/>
              </a:solidFill>
              <a:effectLst>
                <a:outerShdw blurRad="38100" dist="38100" dir="2700000" algn="tl">
                  <a:srgbClr val="000000">
                    <a:alpha val="43137"/>
                  </a:srgbClr>
                </a:outerShdw>
              </a:effectLst>
              <a:latin typeface="Arial Narrow" panose="020B0606020202030204" pitchFamily="34" charset="0"/>
            </a:endParaRPr>
          </a:p>
          <a:p>
            <a:r>
              <a:rPr lang="ro-RO" sz="2000" b="1" dirty="0">
                <a:solidFill>
                  <a:schemeClr val="bg1"/>
                </a:solidFill>
                <a:effectLst>
                  <a:outerShdw blurRad="38100" dist="38100" dir="2700000" algn="tl">
                    <a:srgbClr val="000000">
                      <a:alpha val="43137"/>
                    </a:srgbClr>
                  </a:outerShdw>
                </a:effectLst>
                <a:latin typeface="Arial Narrow" panose="020B0606020202030204" pitchFamily="34" charset="0"/>
              </a:rPr>
              <a:t>Recunoașterea / echivalarea inspecțiilor de specialitate, realizate de inspectorii școlari, pentru obținerea definitivării în învățământ și a gradului didactic II, 2020, conform O.U.G. nr. 70 / 14.05.2020</a:t>
            </a:r>
            <a:endParaRPr lang="en-US" sz="2000" b="1"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
        <p:nvSpPr>
          <p:cNvPr id="4" name="Subtitle 3"/>
          <p:cNvSpPr>
            <a:spLocks noGrp="1"/>
          </p:cNvSpPr>
          <p:nvPr>
            <p:ph type="subTitle" idx="1"/>
          </p:nvPr>
        </p:nvSpPr>
        <p:spPr>
          <a:xfrm>
            <a:off x="0" y="1351128"/>
            <a:ext cx="12192000" cy="5506871"/>
          </a:xfrm>
        </p:spPr>
        <p:txBody>
          <a:bodyPr>
            <a:normAutofit/>
          </a:bodyPr>
          <a:lstStyle/>
          <a:p>
            <a:pPr>
              <a:lnSpc>
                <a:spcPct val="100000"/>
              </a:lnSpc>
            </a:pPr>
            <a:endParaRPr lang="en-US"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lnSpc>
                <a:spcPct val="100000"/>
              </a:lnSpc>
            </a:pPr>
            <a:endPar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dirty="0"/>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739413451"/>
              </p:ext>
            </p:extLst>
          </p:nvPr>
        </p:nvGraphicFramePr>
        <p:xfrm>
          <a:off x="206990" y="1224847"/>
          <a:ext cx="11778018" cy="5616512"/>
        </p:xfrm>
        <a:graphic>
          <a:graphicData uri="http://schemas.openxmlformats.org/drawingml/2006/table">
            <a:tbl>
              <a:tblPr firstRow="1" firstCol="1" bandRow="1">
                <a:tableStyleId>{5C22544A-7EE6-4342-B048-85BDC9FD1C3A}</a:tableStyleId>
              </a:tblPr>
              <a:tblGrid>
                <a:gridCol w="3012903">
                  <a:extLst>
                    <a:ext uri="{9D8B030D-6E8A-4147-A177-3AD203B41FA5}">
                      <a16:colId xmlns:a16="http://schemas.microsoft.com/office/drawing/2014/main" val="20000"/>
                    </a:ext>
                  </a:extLst>
                </a:gridCol>
                <a:gridCol w="3662265">
                  <a:extLst>
                    <a:ext uri="{9D8B030D-6E8A-4147-A177-3AD203B41FA5}">
                      <a16:colId xmlns:a16="http://schemas.microsoft.com/office/drawing/2014/main" val="20001"/>
                    </a:ext>
                  </a:extLst>
                </a:gridCol>
                <a:gridCol w="2648111">
                  <a:extLst>
                    <a:ext uri="{9D8B030D-6E8A-4147-A177-3AD203B41FA5}">
                      <a16:colId xmlns:a16="http://schemas.microsoft.com/office/drawing/2014/main" val="20002"/>
                    </a:ext>
                  </a:extLst>
                </a:gridCol>
                <a:gridCol w="2454739">
                  <a:extLst>
                    <a:ext uri="{9D8B030D-6E8A-4147-A177-3AD203B41FA5}">
                      <a16:colId xmlns:a16="http://schemas.microsoft.com/office/drawing/2014/main" val="20003"/>
                    </a:ext>
                  </a:extLst>
                </a:gridCol>
              </a:tblGrid>
              <a:tr h="254747">
                <a:tc>
                  <a:txBody>
                    <a:bodyPr/>
                    <a:lstStyle/>
                    <a:p>
                      <a:pPr marL="0" marR="0" algn="ctr">
                        <a:lnSpc>
                          <a:spcPct val="115000"/>
                        </a:lnSpc>
                        <a:spcBef>
                          <a:spcPts val="0"/>
                        </a:spcBef>
                        <a:spcAft>
                          <a:spcPts val="0"/>
                        </a:spcAft>
                      </a:pPr>
                      <a:r>
                        <a:rPr lang="ro-RO" sz="1200" dirty="0">
                          <a:solidFill>
                            <a:srgbClr val="FFFF00"/>
                          </a:solidFill>
                          <a:effectLst/>
                          <a:latin typeface="Arial Narrow" panose="020B0606020202030204" pitchFamily="34" charset="0"/>
                        </a:rPr>
                        <a:t>DISCIPLINA</a:t>
                      </a:r>
                      <a:endParaRPr lang="en-US" sz="1200"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200" dirty="0">
                          <a:solidFill>
                            <a:srgbClr val="FFFF00"/>
                          </a:solidFill>
                          <a:effectLst/>
                          <a:latin typeface="Arial Narrow" panose="020B0606020202030204" pitchFamily="34" charset="0"/>
                        </a:rPr>
                        <a:t>INSPECȚII SPECIALE DEFINITIVAT 2020</a:t>
                      </a:r>
                      <a:endParaRPr lang="en-US" sz="1200"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200" dirty="0">
                          <a:solidFill>
                            <a:srgbClr val="FFFF00"/>
                          </a:solidFill>
                          <a:effectLst/>
                          <a:latin typeface="Arial Narrow" panose="020B0606020202030204" pitchFamily="34" charset="0"/>
                        </a:rPr>
                        <a:t>INSPECȚII SPECIALE GRADUL II, 2020</a:t>
                      </a:r>
                      <a:endParaRPr lang="en-US" sz="1200"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200">
                          <a:solidFill>
                            <a:srgbClr val="FFFF00"/>
                          </a:solidFill>
                          <a:effectLst/>
                          <a:latin typeface="Arial Narrow" panose="020B0606020202030204" pitchFamily="34" charset="0"/>
                        </a:rPr>
                        <a:t>INSPECȚII SPECIALE GRADUL I, 2020</a:t>
                      </a:r>
                      <a:endParaRPr lang="en-US" sz="120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extLst>
                  <a:ext uri="{0D108BD9-81ED-4DB2-BD59-A6C34878D82A}">
                    <a16:rowId xmlns:a16="http://schemas.microsoft.com/office/drawing/2014/main" val="10000"/>
                  </a:ext>
                </a:extLst>
              </a:tr>
              <a:tr h="478795">
                <a:tc>
                  <a:txBody>
                    <a:bodyPr/>
                    <a:lstStyle/>
                    <a:p>
                      <a:pPr marL="0" marR="0">
                        <a:lnSpc>
                          <a:spcPct val="115000"/>
                        </a:lnSpc>
                        <a:spcBef>
                          <a:spcPts val="0"/>
                        </a:spcBef>
                        <a:spcAft>
                          <a:spcPts val="0"/>
                        </a:spcAft>
                      </a:pPr>
                      <a:r>
                        <a:rPr lang="ro-RO" sz="1200" dirty="0">
                          <a:solidFill>
                            <a:srgbClr val="FFFF00"/>
                          </a:solidFill>
                          <a:effectLst/>
                          <a:latin typeface="Arial Narrow" panose="020B0606020202030204" pitchFamily="34" charset="0"/>
                        </a:rPr>
                        <a:t>LIMBA ȘI LITERATURA ROMÂNĂ</a:t>
                      </a:r>
                      <a:endParaRPr lang="en-US" sz="1200"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2</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9</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2</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extLst>
                  <a:ext uri="{0D108BD9-81ED-4DB2-BD59-A6C34878D82A}">
                    <a16:rowId xmlns:a16="http://schemas.microsoft.com/office/drawing/2014/main" val="10001"/>
                  </a:ext>
                </a:extLst>
              </a:tr>
              <a:tr h="239399">
                <a:tc>
                  <a:txBody>
                    <a:bodyPr/>
                    <a:lstStyle/>
                    <a:p>
                      <a:pPr marL="0" marR="0">
                        <a:lnSpc>
                          <a:spcPct val="115000"/>
                        </a:lnSpc>
                        <a:spcBef>
                          <a:spcPts val="0"/>
                        </a:spcBef>
                        <a:spcAft>
                          <a:spcPts val="0"/>
                        </a:spcAft>
                      </a:pPr>
                      <a:r>
                        <a:rPr lang="ro-RO" sz="1200">
                          <a:solidFill>
                            <a:srgbClr val="FFFF00"/>
                          </a:solidFill>
                          <a:effectLst/>
                          <a:latin typeface="Arial Narrow" panose="020B0606020202030204" pitchFamily="34" charset="0"/>
                        </a:rPr>
                        <a:t>LIMBI MODERNE</a:t>
                      </a:r>
                      <a:endParaRPr lang="en-US" sz="120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12</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8</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6</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extLst>
                  <a:ext uri="{0D108BD9-81ED-4DB2-BD59-A6C34878D82A}">
                    <a16:rowId xmlns:a16="http://schemas.microsoft.com/office/drawing/2014/main" val="10002"/>
                  </a:ext>
                </a:extLst>
              </a:tr>
              <a:tr h="480461">
                <a:tc>
                  <a:txBody>
                    <a:bodyPr/>
                    <a:lstStyle/>
                    <a:p>
                      <a:pPr marL="0" marR="0">
                        <a:lnSpc>
                          <a:spcPct val="115000"/>
                        </a:lnSpc>
                        <a:spcBef>
                          <a:spcPts val="0"/>
                        </a:spcBef>
                        <a:spcAft>
                          <a:spcPts val="0"/>
                        </a:spcAft>
                      </a:pPr>
                      <a:r>
                        <a:rPr lang="ro-RO" sz="1200" dirty="0">
                          <a:solidFill>
                            <a:srgbClr val="FFFF00"/>
                          </a:solidFill>
                          <a:effectLst/>
                          <a:latin typeface="Arial Narrow" panose="020B0606020202030204" pitchFamily="34" charset="0"/>
                        </a:rPr>
                        <a:t>LIMBA GERMANĂ / LIMBA MAGHIARĂ MATERNĂ</a:t>
                      </a:r>
                      <a:endParaRPr lang="en-US" sz="1200"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6</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2</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 </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extLst>
                  <a:ext uri="{0D108BD9-81ED-4DB2-BD59-A6C34878D82A}">
                    <a16:rowId xmlns:a16="http://schemas.microsoft.com/office/drawing/2014/main" val="10003"/>
                  </a:ext>
                </a:extLst>
              </a:tr>
              <a:tr h="239399">
                <a:tc>
                  <a:txBody>
                    <a:bodyPr/>
                    <a:lstStyle/>
                    <a:p>
                      <a:pPr marL="0" marR="0">
                        <a:lnSpc>
                          <a:spcPct val="115000"/>
                        </a:lnSpc>
                        <a:spcBef>
                          <a:spcPts val="0"/>
                        </a:spcBef>
                        <a:spcAft>
                          <a:spcPts val="0"/>
                        </a:spcAft>
                      </a:pPr>
                      <a:r>
                        <a:rPr lang="ro-RO" sz="1200">
                          <a:solidFill>
                            <a:srgbClr val="FFFF00"/>
                          </a:solidFill>
                          <a:effectLst/>
                          <a:latin typeface="Arial Narrow" panose="020B0606020202030204" pitchFamily="34" charset="0"/>
                        </a:rPr>
                        <a:t>MATEMATICĂ</a:t>
                      </a:r>
                      <a:endParaRPr lang="en-US" sz="120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 </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5</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1</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extLst>
                  <a:ext uri="{0D108BD9-81ED-4DB2-BD59-A6C34878D82A}">
                    <a16:rowId xmlns:a16="http://schemas.microsoft.com/office/drawing/2014/main" val="10004"/>
                  </a:ext>
                </a:extLst>
              </a:tr>
              <a:tr h="239399">
                <a:tc>
                  <a:txBody>
                    <a:bodyPr/>
                    <a:lstStyle/>
                    <a:p>
                      <a:pPr marL="0" marR="0">
                        <a:lnSpc>
                          <a:spcPct val="115000"/>
                        </a:lnSpc>
                        <a:spcBef>
                          <a:spcPts val="0"/>
                        </a:spcBef>
                        <a:spcAft>
                          <a:spcPts val="0"/>
                        </a:spcAft>
                      </a:pPr>
                      <a:r>
                        <a:rPr lang="ro-RO" sz="1200">
                          <a:solidFill>
                            <a:srgbClr val="FFFF00"/>
                          </a:solidFill>
                          <a:effectLst/>
                          <a:latin typeface="Arial Narrow" panose="020B0606020202030204" pitchFamily="34" charset="0"/>
                        </a:rPr>
                        <a:t>FIZICĂ</a:t>
                      </a:r>
                      <a:endParaRPr lang="en-US" sz="120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a:solidFill>
                            <a:srgbClr val="FFFF00"/>
                          </a:solidFill>
                          <a:effectLst/>
                          <a:latin typeface="Arial Narrow" panose="020B0606020202030204" pitchFamily="34" charset="0"/>
                        </a:rPr>
                        <a:t>1</a:t>
                      </a:r>
                      <a:endParaRPr lang="en-US" sz="1600" b="1">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1</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 </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extLst>
                  <a:ext uri="{0D108BD9-81ED-4DB2-BD59-A6C34878D82A}">
                    <a16:rowId xmlns:a16="http://schemas.microsoft.com/office/drawing/2014/main" val="10005"/>
                  </a:ext>
                </a:extLst>
              </a:tr>
              <a:tr h="239399">
                <a:tc>
                  <a:txBody>
                    <a:bodyPr/>
                    <a:lstStyle/>
                    <a:p>
                      <a:pPr marL="0" marR="0">
                        <a:lnSpc>
                          <a:spcPct val="115000"/>
                        </a:lnSpc>
                        <a:spcBef>
                          <a:spcPts val="0"/>
                        </a:spcBef>
                        <a:spcAft>
                          <a:spcPts val="0"/>
                        </a:spcAft>
                      </a:pPr>
                      <a:r>
                        <a:rPr lang="ro-RO" sz="1200">
                          <a:solidFill>
                            <a:srgbClr val="FFFF00"/>
                          </a:solidFill>
                          <a:effectLst/>
                          <a:latin typeface="Arial Narrow" panose="020B0606020202030204" pitchFamily="34" charset="0"/>
                        </a:rPr>
                        <a:t>CHIMIE</a:t>
                      </a:r>
                      <a:endParaRPr lang="en-US" sz="120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 </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 </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 </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extLst>
                  <a:ext uri="{0D108BD9-81ED-4DB2-BD59-A6C34878D82A}">
                    <a16:rowId xmlns:a16="http://schemas.microsoft.com/office/drawing/2014/main" val="10006"/>
                  </a:ext>
                </a:extLst>
              </a:tr>
              <a:tr h="239399">
                <a:tc>
                  <a:txBody>
                    <a:bodyPr/>
                    <a:lstStyle/>
                    <a:p>
                      <a:pPr marL="0" marR="0">
                        <a:lnSpc>
                          <a:spcPct val="115000"/>
                        </a:lnSpc>
                        <a:spcBef>
                          <a:spcPts val="0"/>
                        </a:spcBef>
                        <a:spcAft>
                          <a:spcPts val="0"/>
                        </a:spcAft>
                      </a:pPr>
                      <a:r>
                        <a:rPr lang="ro-RO" sz="1200">
                          <a:solidFill>
                            <a:srgbClr val="FFFF00"/>
                          </a:solidFill>
                          <a:effectLst/>
                          <a:latin typeface="Arial Narrow" panose="020B0606020202030204" pitchFamily="34" charset="0"/>
                        </a:rPr>
                        <a:t>BIOLOGIE</a:t>
                      </a:r>
                      <a:endParaRPr lang="en-US" sz="120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1</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2</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 </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extLst>
                  <a:ext uri="{0D108BD9-81ED-4DB2-BD59-A6C34878D82A}">
                    <a16:rowId xmlns:a16="http://schemas.microsoft.com/office/drawing/2014/main" val="10007"/>
                  </a:ext>
                </a:extLst>
              </a:tr>
              <a:tr h="239399">
                <a:tc>
                  <a:txBody>
                    <a:bodyPr/>
                    <a:lstStyle/>
                    <a:p>
                      <a:pPr marL="0" marR="0">
                        <a:lnSpc>
                          <a:spcPct val="115000"/>
                        </a:lnSpc>
                        <a:spcBef>
                          <a:spcPts val="0"/>
                        </a:spcBef>
                        <a:spcAft>
                          <a:spcPts val="0"/>
                        </a:spcAft>
                      </a:pPr>
                      <a:r>
                        <a:rPr lang="ro-RO" sz="1200">
                          <a:solidFill>
                            <a:srgbClr val="FFFF00"/>
                          </a:solidFill>
                          <a:effectLst/>
                          <a:latin typeface="Arial Narrow" panose="020B0606020202030204" pitchFamily="34" charset="0"/>
                        </a:rPr>
                        <a:t>ISTORIE</a:t>
                      </a:r>
                      <a:endParaRPr lang="en-US" sz="120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5</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2</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 </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extLst>
                  <a:ext uri="{0D108BD9-81ED-4DB2-BD59-A6C34878D82A}">
                    <a16:rowId xmlns:a16="http://schemas.microsoft.com/office/drawing/2014/main" val="10008"/>
                  </a:ext>
                </a:extLst>
              </a:tr>
              <a:tr h="239399">
                <a:tc>
                  <a:txBody>
                    <a:bodyPr/>
                    <a:lstStyle/>
                    <a:p>
                      <a:pPr marL="0" marR="0">
                        <a:lnSpc>
                          <a:spcPct val="115000"/>
                        </a:lnSpc>
                        <a:spcBef>
                          <a:spcPts val="0"/>
                        </a:spcBef>
                        <a:spcAft>
                          <a:spcPts val="0"/>
                        </a:spcAft>
                      </a:pPr>
                      <a:r>
                        <a:rPr lang="ro-RO" sz="1200">
                          <a:solidFill>
                            <a:srgbClr val="FFFF00"/>
                          </a:solidFill>
                          <a:effectLst/>
                          <a:latin typeface="Arial Narrow" panose="020B0606020202030204" pitchFamily="34" charset="0"/>
                        </a:rPr>
                        <a:t>SOCIOUMANE</a:t>
                      </a:r>
                      <a:endParaRPr lang="en-US" sz="120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 </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 </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 </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extLst>
                  <a:ext uri="{0D108BD9-81ED-4DB2-BD59-A6C34878D82A}">
                    <a16:rowId xmlns:a16="http://schemas.microsoft.com/office/drawing/2014/main" val="10009"/>
                  </a:ext>
                </a:extLst>
              </a:tr>
              <a:tr h="239399">
                <a:tc>
                  <a:txBody>
                    <a:bodyPr/>
                    <a:lstStyle/>
                    <a:p>
                      <a:pPr marL="0" marR="0">
                        <a:lnSpc>
                          <a:spcPct val="115000"/>
                        </a:lnSpc>
                        <a:spcBef>
                          <a:spcPts val="0"/>
                        </a:spcBef>
                        <a:spcAft>
                          <a:spcPts val="0"/>
                        </a:spcAft>
                      </a:pPr>
                      <a:r>
                        <a:rPr lang="ro-RO" sz="1200">
                          <a:solidFill>
                            <a:srgbClr val="FFFF00"/>
                          </a:solidFill>
                          <a:effectLst/>
                          <a:latin typeface="Arial Narrow" panose="020B0606020202030204" pitchFamily="34" charset="0"/>
                        </a:rPr>
                        <a:t>GEOGRAFIE</a:t>
                      </a:r>
                      <a:endParaRPr lang="en-US" sz="120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 </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 </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 </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extLst>
                  <a:ext uri="{0D108BD9-81ED-4DB2-BD59-A6C34878D82A}">
                    <a16:rowId xmlns:a16="http://schemas.microsoft.com/office/drawing/2014/main" val="10010"/>
                  </a:ext>
                </a:extLst>
              </a:tr>
              <a:tr h="239399">
                <a:tc>
                  <a:txBody>
                    <a:bodyPr/>
                    <a:lstStyle/>
                    <a:p>
                      <a:pPr marL="0" marR="0">
                        <a:lnSpc>
                          <a:spcPct val="115000"/>
                        </a:lnSpc>
                        <a:spcBef>
                          <a:spcPts val="0"/>
                        </a:spcBef>
                        <a:spcAft>
                          <a:spcPts val="0"/>
                        </a:spcAft>
                      </a:pPr>
                      <a:r>
                        <a:rPr lang="ro-RO" sz="1200">
                          <a:solidFill>
                            <a:srgbClr val="FFFF00"/>
                          </a:solidFill>
                          <a:effectLst/>
                          <a:latin typeface="Arial Narrow" panose="020B0606020202030204" pitchFamily="34" charset="0"/>
                        </a:rPr>
                        <a:t>RELIGIE</a:t>
                      </a:r>
                      <a:endParaRPr lang="en-US" sz="120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 </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1</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2</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extLst>
                  <a:ext uri="{0D108BD9-81ED-4DB2-BD59-A6C34878D82A}">
                    <a16:rowId xmlns:a16="http://schemas.microsoft.com/office/drawing/2014/main" val="10011"/>
                  </a:ext>
                </a:extLst>
              </a:tr>
              <a:tr h="239399">
                <a:tc>
                  <a:txBody>
                    <a:bodyPr/>
                    <a:lstStyle/>
                    <a:p>
                      <a:pPr marL="0" marR="0">
                        <a:lnSpc>
                          <a:spcPct val="115000"/>
                        </a:lnSpc>
                        <a:spcBef>
                          <a:spcPts val="0"/>
                        </a:spcBef>
                        <a:spcAft>
                          <a:spcPts val="0"/>
                        </a:spcAft>
                      </a:pPr>
                      <a:r>
                        <a:rPr lang="ro-RO" sz="1200">
                          <a:solidFill>
                            <a:srgbClr val="FFFF00"/>
                          </a:solidFill>
                          <a:effectLst/>
                          <a:latin typeface="Arial Narrow" panose="020B0606020202030204" pitchFamily="34" charset="0"/>
                        </a:rPr>
                        <a:t>DISCIPLINE TEHNICE</a:t>
                      </a:r>
                      <a:endParaRPr lang="en-US" sz="120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a:solidFill>
                            <a:srgbClr val="FFFF00"/>
                          </a:solidFill>
                          <a:effectLst/>
                          <a:latin typeface="Arial Narrow" panose="020B0606020202030204" pitchFamily="34" charset="0"/>
                        </a:rPr>
                        <a:t> </a:t>
                      </a:r>
                      <a:endParaRPr lang="en-US" sz="1600" b="1">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2</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2</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extLst>
                  <a:ext uri="{0D108BD9-81ED-4DB2-BD59-A6C34878D82A}">
                    <a16:rowId xmlns:a16="http://schemas.microsoft.com/office/drawing/2014/main" val="10012"/>
                  </a:ext>
                </a:extLst>
              </a:tr>
              <a:tr h="239399">
                <a:tc>
                  <a:txBody>
                    <a:bodyPr/>
                    <a:lstStyle/>
                    <a:p>
                      <a:pPr marL="0" marR="0">
                        <a:lnSpc>
                          <a:spcPct val="115000"/>
                        </a:lnSpc>
                        <a:spcBef>
                          <a:spcPts val="0"/>
                        </a:spcBef>
                        <a:spcAft>
                          <a:spcPts val="0"/>
                        </a:spcAft>
                      </a:pPr>
                      <a:r>
                        <a:rPr lang="ro-RO" sz="1200">
                          <a:solidFill>
                            <a:srgbClr val="FFFF00"/>
                          </a:solidFill>
                          <a:effectLst/>
                          <a:latin typeface="Arial Narrow" panose="020B0606020202030204" pitchFamily="34" charset="0"/>
                        </a:rPr>
                        <a:t>INFORMATICĂ</a:t>
                      </a:r>
                      <a:endParaRPr lang="en-US" sz="120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a:solidFill>
                            <a:srgbClr val="FFFF00"/>
                          </a:solidFill>
                          <a:effectLst/>
                          <a:latin typeface="Arial Narrow" panose="020B0606020202030204" pitchFamily="34" charset="0"/>
                        </a:rPr>
                        <a:t> </a:t>
                      </a:r>
                      <a:endParaRPr lang="en-US" sz="1600" b="1">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 </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 </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extLst>
                  <a:ext uri="{0D108BD9-81ED-4DB2-BD59-A6C34878D82A}">
                    <a16:rowId xmlns:a16="http://schemas.microsoft.com/office/drawing/2014/main" val="10013"/>
                  </a:ext>
                </a:extLst>
              </a:tr>
              <a:tr h="239399">
                <a:tc>
                  <a:txBody>
                    <a:bodyPr/>
                    <a:lstStyle/>
                    <a:p>
                      <a:pPr marL="0" marR="0">
                        <a:lnSpc>
                          <a:spcPct val="115000"/>
                        </a:lnSpc>
                        <a:spcBef>
                          <a:spcPts val="0"/>
                        </a:spcBef>
                        <a:spcAft>
                          <a:spcPts val="0"/>
                        </a:spcAft>
                      </a:pPr>
                      <a:r>
                        <a:rPr lang="ro-RO" sz="1200">
                          <a:solidFill>
                            <a:srgbClr val="FFFF00"/>
                          </a:solidFill>
                          <a:effectLst/>
                          <a:latin typeface="Arial Narrow" panose="020B0606020202030204" pitchFamily="34" charset="0"/>
                        </a:rPr>
                        <a:t>ARTE</a:t>
                      </a:r>
                      <a:endParaRPr lang="en-US" sz="120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a:solidFill>
                            <a:srgbClr val="FFFF00"/>
                          </a:solidFill>
                          <a:effectLst/>
                          <a:latin typeface="Arial Narrow" panose="020B0606020202030204" pitchFamily="34" charset="0"/>
                        </a:rPr>
                        <a:t>8</a:t>
                      </a:r>
                      <a:endParaRPr lang="en-US" sz="1600" b="1">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 </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 </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extLst>
                  <a:ext uri="{0D108BD9-81ED-4DB2-BD59-A6C34878D82A}">
                    <a16:rowId xmlns:a16="http://schemas.microsoft.com/office/drawing/2014/main" val="10014"/>
                  </a:ext>
                </a:extLst>
              </a:tr>
              <a:tr h="239399">
                <a:tc>
                  <a:txBody>
                    <a:bodyPr/>
                    <a:lstStyle/>
                    <a:p>
                      <a:pPr marL="0" marR="0">
                        <a:lnSpc>
                          <a:spcPct val="115000"/>
                        </a:lnSpc>
                        <a:spcBef>
                          <a:spcPts val="0"/>
                        </a:spcBef>
                        <a:spcAft>
                          <a:spcPts val="0"/>
                        </a:spcAft>
                      </a:pPr>
                      <a:r>
                        <a:rPr lang="ro-RO" sz="1200">
                          <a:solidFill>
                            <a:srgbClr val="FFFF00"/>
                          </a:solidFill>
                          <a:effectLst/>
                          <a:latin typeface="Arial Narrow" panose="020B0606020202030204" pitchFamily="34" charset="0"/>
                        </a:rPr>
                        <a:t>EDUCAȚIE FIZICĂ ȘI SPORT</a:t>
                      </a:r>
                      <a:endParaRPr lang="en-US" sz="120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a:solidFill>
                            <a:srgbClr val="FFFF00"/>
                          </a:solidFill>
                          <a:effectLst/>
                          <a:latin typeface="Arial Narrow" panose="020B0606020202030204" pitchFamily="34" charset="0"/>
                        </a:rPr>
                        <a:t>2</a:t>
                      </a:r>
                      <a:endParaRPr lang="en-US" sz="1600" b="1">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 </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2</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extLst>
                  <a:ext uri="{0D108BD9-81ED-4DB2-BD59-A6C34878D82A}">
                    <a16:rowId xmlns:a16="http://schemas.microsoft.com/office/drawing/2014/main" val="10015"/>
                  </a:ext>
                </a:extLst>
              </a:tr>
              <a:tr h="239399">
                <a:tc>
                  <a:txBody>
                    <a:bodyPr/>
                    <a:lstStyle/>
                    <a:p>
                      <a:pPr marL="0" marR="0">
                        <a:lnSpc>
                          <a:spcPct val="115000"/>
                        </a:lnSpc>
                        <a:spcBef>
                          <a:spcPts val="0"/>
                        </a:spcBef>
                        <a:spcAft>
                          <a:spcPts val="0"/>
                        </a:spcAft>
                      </a:pPr>
                      <a:r>
                        <a:rPr lang="ro-RO" sz="1200">
                          <a:solidFill>
                            <a:srgbClr val="FFFF00"/>
                          </a:solidFill>
                          <a:effectLst/>
                          <a:latin typeface="Arial Narrow" panose="020B0606020202030204" pitchFamily="34" charset="0"/>
                        </a:rPr>
                        <a:t>ÎNVĂȚĂMÂNT PRIMAR</a:t>
                      </a:r>
                      <a:endParaRPr lang="en-US" sz="120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a:solidFill>
                            <a:srgbClr val="FFFF00"/>
                          </a:solidFill>
                          <a:effectLst/>
                          <a:latin typeface="Arial Narrow" panose="020B0606020202030204" pitchFamily="34" charset="0"/>
                        </a:rPr>
                        <a:t>25</a:t>
                      </a:r>
                      <a:endParaRPr lang="en-US" sz="1600" b="1">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1</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11</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extLst>
                  <a:ext uri="{0D108BD9-81ED-4DB2-BD59-A6C34878D82A}">
                    <a16:rowId xmlns:a16="http://schemas.microsoft.com/office/drawing/2014/main" val="10016"/>
                  </a:ext>
                </a:extLst>
              </a:tr>
              <a:tr h="239399">
                <a:tc>
                  <a:txBody>
                    <a:bodyPr/>
                    <a:lstStyle/>
                    <a:p>
                      <a:pPr marL="0" marR="0">
                        <a:lnSpc>
                          <a:spcPct val="115000"/>
                        </a:lnSpc>
                        <a:spcBef>
                          <a:spcPts val="0"/>
                        </a:spcBef>
                        <a:spcAft>
                          <a:spcPts val="0"/>
                        </a:spcAft>
                      </a:pPr>
                      <a:r>
                        <a:rPr lang="ro-RO" sz="1200">
                          <a:solidFill>
                            <a:srgbClr val="FFFF00"/>
                          </a:solidFill>
                          <a:effectLst/>
                          <a:latin typeface="Arial Narrow" panose="020B0606020202030204" pitchFamily="34" charset="0"/>
                        </a:rPr>
                        <a:t>ÎNVĂȚĂMANT PREȘCOLAR</a:t>
                      </a:r>
                      <a:endParaRPr lang="en-US" sz="120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a:solidFill>
                            <a:srgbClr val="FFFF00"/>
                          </a:solidFill>
                          <a:effectLst/>
                          <a:latin typeface="Arial Narrow" panose="020B0606020202030204" pitchFamily="34" charset="0"/>
                        </a:rPr>
                        <a:t>28</a:t>
                      </a:r>
                      <a:endParaRPr lang="en-US" sz="1600" b="1">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11</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16</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extLst>
                  <a:ext uri="{0D108BD9-81ED-4DB2-BD59-A6C34878D82A}">
                    <a16:rowId xmlns:a16="http://schemas.microsoft.com/office/drawing/2014/main" val="10017"/>
                  </a:ext>
                </a:extLst>
              </a:tr>
              <a:tr h="239399">
                <a:tc>
                  <a:txBody>
                    <a:bodyPr/>
                    <a:lstStyle/>
                    <a:p>
                      <a:pPr marL="0" marR="0" algn="ctr">
                        <a:lnSpc>
                          <a:spcPct val="115000"/>
                        </a:lnSpc>
                        <a:spcBef>
                          <a:spcPts val="0"/>
                        </a:spcBef>
                        <a:spcAft>
                          <a:spcPts val="0"/>
                        </a:spcAft>
                      </a:pPr>
                      <a:r>
                        <a:rPr lang="ro-RO" sz="1200">
                          <a:solidFill>
                            <a:srgbClr val="FFFF00"/>
                          </a:solidFill>
                          <a:effectLst/>
                          <a:latin typeface="Arial Narrow" panose="020B0606020202030204" pitchFamily="34" charset="0"/>
                        </a:rPr>
                        <a:t>TOTAL</a:t>
                      </a:r>
                      <a:endParaRPr lang="en-US" sz="120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a:solidFill>
                            <a:srgbClr val="FFFF00"/>
                          </a:solidFill>
                          <a:effectLst/>
                          <a:latin typeface="Arial Narrow" panose="020B0606020202030204" pitchFamily="34" charset="0"/>
                        </a:rPr>
                        <a:t>90</a:t>
                      </a:r>
                      <a:endParaRPr lang="en-US" sz="1600" b="1">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44</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42</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extLst>
                  <a:ext uri="{0D108BD9-81ED-4DB2-BD59-A6C34878D82A}">
                    <a16:rowId xmlns:a16="http://schemas.microsoft.com/office/drawing/2014/main" val="10018"/>
                  </a:ext>
                </a:extLst>
              </a:tr>
              <a:tr h="319197">
                <a:tc>
                  <a:txBody>
                    <a:bodyPr/>
                    <a:lstStyle/>
                    <a:p>
                      <a:pPr marL="0" marR="0" algn="ctr">
                        <a:lnSpc>
                          <a:spcPct val="115000"/>
                        </a:lnSpc>
                        <a:spcBef>
                          <a:spcPts val="0"/>
                        </a:spcBef>
                        <a:spcAft>
                          <a:spcPts val="0"/>
                        </a:spcAft>
                      </a:pPr>
                      <a:r>
                        <a:rPr lang="ro-RO" sz="1200">
                          <a:solidFill>
                            <a:srgbClr val="FFFF00"/>
                          </a:solidFill>
                          <a:effectLst/>
                          <a:latin typeface="Arial Narrow" panose="020B0606020202030204" pitchFamily="34" charset="0"/>
                        </a:rPr>
                        <a:t>TOTAL GENERAL</a:t>
                      </a:r>
                      <a:endParaRPr lang="en-US" sz="120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gridSpan="3">
                  <a:txBody>
                    <a:bodyPr/>
                    <a:lstStyle/>
                    <a:p>
                      <a:pPr marL="0" marR="0" algn="ctr">
                        <a:lnSpc>
                          <a:spcPct val="115000"/>
                        </a:lnSpc>
                        <a:spcBef>
                          <a:spcPts val="0"/>
                        </a:spcBef>
                        <a:spcAft>
                          <a:spcPts val="0"/>
                        </a:spcAft>
                      </a:pPr>
                      <a:r>
                        <a:rPr lang="ro-RO" sz="1600" b="1" dirty="0">
                          <a:solidFill>
                            <a:srgbClr val="FFFF00"/>
                          </a:solidFill>
                          <a:effectLst/>
                          <a:latin typeface="Arial Narrow" panose="020B0606020202030204" pitchFamily="34" charset="0"/>
                        </a:rPr>
                        <a:t>176</a:t>
                      </a:r>
                      <a:endParaRPr lang="en-US" sz="1600" b="1" dirty="0">
                        <a:solidFill>
                          <a:srgbClr val="FFFF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0811" marR="60811" marT="0" marB="0">
                    <a:solidFill>
                      <a:srgbClr val="FF00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9"/>
                  </a:ext>
                </a:extLst>
              </a:tr>
            </a:tbl>
          </a:graphicData>
        </a:graphic>
      </p:graphicFrame>
    </p:spTree>
    <p:extLst>
      <p:ext uri="{BB962C8B-B14F-4D97-AF65-F5344CB8AC3E}">
        <p14:creationId xmlns:p14="http://schemas.microsoft.com/office/powerpoint/2010/main" val="6350627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a:bodyPr>
          <a:lstStyle/>
          <a:p>
            <a:endPar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7999"/>
          </a:xfrm>
          <a:prstGeom prst="rect">
            <a:avLst/>
          </a:prstGeom>
        </p:spPr>
      </p:pic>
      <p:sp>
        <p:nvSpPr>
          <p:cNvPr id="8" name="Title 1"/>
          <p:cNvSpPr txBox="1">
            <a:spLocks/>
          </p:cNvSpPr>
          <p:nvPr/>
        </p:nvSpPr>
        <p:spPr>
          <a:xfrm>
            <a:off x="136477" y="159644"/>
            <a:ext cx="11514221" cy="751304"/>
          </a:xfrm>
          <a:prstGeom prst="rect">
            <a:avLst/>
          </a:prstGeom>
        </p:spPr>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o-RO" sz="2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CONCURSUL DE OCUPARE A POSTURILOR DIDACTICE / CATEDRELOR VACANTE / REZERVATE ÎN ÎNVĂŢĂMÂNTUL PREUNIVERSITAR 2020</a:t>
            </a:r>
            <a:endParaRPr lang="en-GB" sz="2800" b="1" dirty="0">
              <a:solidFill>
                <a:schemeClr val="bg1"/>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p:txBody>
      </p:sp>
      <p:sp>
        <p:nvSpPr>
          <p:cNvPr id="4" name="Subtitle 3"/>
          <p:cNvSpPr>
            <a:spLocks noGrp="1"/>
          </p:cNvSpPr>
          <p:nvPr>
            <p:ph type="subTitle" idx="1"/>
          </p:nvPr>
        </p:nvSpPr>
        <p:spPr>
          <a:xfrm>
            <a:off x="0" y="2197099"/>
            <a:ext cx="12192000" cy="4660900"/>
          </a:xfrm>
        </p:spPr>
        <p:txBody>
          <a:bodyPr>
            <a:normAutofit/>
          </a:bodyPr>
          <a:lstStyle/>
          <a:p>
            <a:pPr>
              <a:lnSpc>
                <a:spcPct val="100000"/>
              </a:lnSpc>
            </a:pPr>
            <a:endParaRPr lang="en-US"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lnSpc>
                <a:spcPct val="100000"/>
              </a:lnSpc>
            </a:pPr>
            <a:endPar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dirty="0"/>
          </a:p>
          <a:p>
            <a:endParaRPr lang="en-US" dirty="0"/>
          </a:p>
        </p:txBody>
      </p:sp>
      <p:sp>
        <p:nvSpPr>
          <p:cNvPr id="5" name="Rectangle 4"/>
          <p:cNvSpPr/>
          <p:nvPr/>
        </p:nvSpPr>
        <p:spPr>
          <a:xfrm>
            <a:off x="0" y="1220716"/>
            <a:ext cx="12037354" cy="5189113"/>
          </a:xfrm>
          <a:prstGeom prst="rect">
            <a:avLst/>
          </a:prstGeom>
        </p:spPr>
        <p:txBody>
          <a:bodyPr wrap="square">
            <a:spAutoFit/>
          </a:bodyPr>
          <a:lstStyle/>
          <a:p>
            <a:pPr indent="457200" algn="just">
              <a:lnSpc>
                <a:spcPct val="115000"/>
              </a:lnSpc>
            </a:pPr>
            <a:r>
              <a:rPr lang="ro-RO" b="1" dirty="0">
                <a:solidFill>
                  <a:srgbClr val="FF0000"/>
                </a:solidFill>
                <a:effectLst>
                  <a:outerShdw blurRad="38100" dist="38100" dir="2700000" algn="tl">
                    <a:srgbClr val="000000">
                      <a:alpha val="43137"/>
                    </a:srgbClr>
                  </a:outerShdw>
                </a:effectLst>
                <a:latin typeface="Ink Free" panose="03080402000500000000" pitchFamily="66" charset="0"/>
                <a:ea typeface="Calibri" panose="020F0502020204030204" pitchFamily="34" charset="0"/>
                <a:cs typeface="Arial" panose="020B0604020202020204" pitchFamily="34" charset="0"/>
              </a:rPr>
              <a:t>DATE STATISTICE PRIVIND ORGANIZAREA CONCURSULUI:</a:t>
            </a:r>
            <a:endParaRPr lang="en-US"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Symbol" panose="05050102010706020507" pitchFamily="18" charset="2"/>
              <a:buChar char=""/>
            </a:pPr>
            <a:r>
              <a:rPr lang="ro-RO" b="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Număr de candidați înscriși  (cu drept de participare la concursul național de ocuparea posturilor / catedrelor din unitățile de învățământ preuniversitar): 781 de candidați</a:t>
            </a:r>
            <a:endParaRPr lang="en-US" b="1" dirty="0">
              <a:solidFill>
                <a:srgbClr val="FFFF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Symbol" panose="05050102010706020507" pitchFamily="18" charset="2"/>
              <a:buChar char=""/>
            </a:pPr>
            <a:r>
              <a:rPr lang="ro-RO" b="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Număr de candidați prezenți la proba scrisă din cadrul concursului pentru ocuparea posturilor/catedrelor din unitățile de  învățământ preuniversitar: 705 prezenți (90,26%) în sălile de concurs la ora 10,30.</a:t>
            </a:r>
            <a:endParaRPr lang="en-US" b="1" dirty="0">
              <a:solidFill>
                <a:srgbClr val="FFFF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Symbol" panose="05050102010706020507" pitchFamily="18" charset="2"/>
              <a:buChar char=""/>
            </a:pPr>
            <a:r>
              <a:rPr lang="ro-RO" b="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Număr de candidați retrași în timpul probei scrise: 36 de candidați (din care 30 din motive personale; 6 din motive medicale)</a:t>
            </a:r>
            <a:endParaRPr lang="en-US" b="1" dirty="0">
              <a:solidFill>
                <a:srgbClr val="FFFF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Symbol" panose="05050102010706020507" pitchFamily="18" charset="2"/>
              <a:buChar char=""/>
            </a:pPr>
            <a:r>
              <a:rPr lang="ro-RO" b="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Număr de candidați eliminați de la proba scrisă: (din motive de fraudă sau tentativă de fraudă 1; alte motive 0)</a:t>
            </a:r>
            <a:endParaRPr lang="en-US" b="1" dirty="0">
              <a:solidFill>
                <a:srgbClr val="FFFF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Symbol" panose="05050102010706020507" pitchFamily="18" charset="2"/>
              <a:buChar char=""/>
            </a:pPr>
            <a:r>
              <a:rPr lang="ro-RO" b="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Număr de lucrări scrise anulate la centrul de concurs, conform articoluli 6 alin. (26) din </a:t>
            </a:r>
            <a:r>
              <a:rPr lang="ro-RO" b="1" i="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Procedura nr. 31794 / 07.07.2020</a:t>
            </a:r>
            <a:r>
              <a:rPr lang="ro-RO" b="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 0 lucrări scrise anulate</a:t>
            </a:r>
            <a:endParaRPr lang="en-US" b="1" dirty="0">
              <a:solidFill>
                <a:srgbClr val="FFFF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Symbol" panose="05050102010706020507" pitchFamily="18" charset="2"/>
              <a:buChar char=""/>
            </a:pPr>
            <a:r>
              <a:rPr lang="ro-RO" b="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Număr de lucrări scrise transmise la evaluare 668 de lucrări scrise</a:t>
            </a:r>
            <a:endParaRPr lang="en-US" b="1" dirty="0">
              <a:solidFill>
                <a:srgbClr val="FFFF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Symbol" panose="05050102010706020507" pitchFamily="18" charset="2"/>
              <a:buChar char=""/>
            </a:pPr>
            <a:r>
              <a:rPr lang="ro-RO" b="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Număr de discipline la care s-a susținut concurs: 48 discipline</a:t>
            </a:r>
            <a:endParaRPr lang="en-US" b="1" dirty="0">
              <a:solidFill>
                <a:srgbClr val="FFFF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270510" marR="0" algn="just">
              <a:lnSpc>
                <a:spcPct val="115000"/>
              </a:lnSpc>
              <a:spcBef>
                <a:spcPts val="0"/>
              </a:spcBef>
              <a:spcAft>
                <a:spcPts val="0"/>
              </a:spcAft>
            </a:pPr>
            <a:r>
              <a:rPr lang="ro-RO" b="1" dirty="0">
                <a:solidFill>
                  <a:srgbClr val="FF0000"/>
                </a:solidFill>
                <a:effectLst>
                  <a:outerShdw blurRad="38100" dist="38100" dir="2700000" algn="tl">
                    <a:srgbClr val="000000">
                      <a:alpha val="43137"/>
                    </a:srgbClr>
                  </a:outerShdw>
                </a:effectLst>
                <a:latin typeface="Ink Free" panose="03080402000500000000" pitchFamily="66" charset="0"/>
                <a:ea typeface="Calibri" panose="020F0502020204030204" pitchFamily="34" charset="0"/>
                <a:cs typeface="Arial" panose="020B0604020202020204" pitchFamily="34" charset="0"/>
              </a:rPr>
              <a:t>DATE STATISTICE PRIVIND REZULTATELE CONCURSULUI:</a:t>
            </a:r>
            <a:endParaRPr lang="en-US"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Symbol" panose="05050102010706020507" pitchFamily="18" charset="2"/>
              <a:buChar char=""/>
            </a:pPr>
            <a:r>
              <a:rPr lang="ro-RO" b="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Candidați care au obținut nota 10: 6 candidați (0,90%)</a:t>
            </a:r>
            <a:endParaRPr lang="en-US" b="1" dirty="0">
              <a:solidFill>
                <a:srgbClr val="FFFF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Symbol" panose="05050102010706020507" pitchFamily="18" charset="2"/>
              <a:buChar char=""/>
            </a:pPr>
            <a:r>
              <a:rPr lang="ro-RO" b="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Candidați care au obținut note între 7 și 9,99: 425 de candidați (63,62%)</a:t>
            </a:r>
            <a:endParaRPr lang="en-US" b="1" dirty="0">
              <a:solidFill>
                <a:srgbClr val="FFFF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Symbol" panose="05050102010706020507" pitchFamily="18" charset="2"/>
              <a:buChar char=""/>
            </a:pPr>
            <a:r>
              <a:rPr lang="ro-RO" b="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Candidați care au obținut note între 5 și 7: 170 de candidați (25,45%)</a:t>
            </a:r>
            <a:endParaRPr lang="en-US" b="1" dirty="0">
              <a:solidFill>
                <a:srgbClr val="FFFF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Symbol" panose="05050102010706020507" pitchFamily="18" charset="2"/>
              <a:buChar char=""/>
            </a:pPr>
            <a:r>
              <a:rPr lang="ro-RO" b="1" dirty="0">
                <a:solidFill>
                  <a:srgbClr val="FFFF00"/>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rPr>
              <a:t>Candidați care au obținut note mai mici decât 5: 67 de candidați (10,03%)</a:t>
            </a:r>
            <a:endParaRPr lang="en-US" b="1" dirty="0">
              <a:solidFill>
                <a:srgbClr val="FFFF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393355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a:bodyPr>
          <a:lstStyle/>
          <a:p>
            <a:endPar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7999"/>
          </a:xfrm>
          <a:prstGeom prst="rect">
            <a:avLst/>
          </a:prstGeom>
        </p:spPr>
      </p:pic>
      <p:sp>
        <p:nvSpPr>
          <p:cNvPr id="8" name="Title 1"/>
          <p:cNvSpPr txBox="1">
            <a:spLocks/>
          </p:cNvSpPr>
          <p:nvPr/>
        </p:nvSpPr>
        <p:spPr>
          <a:xfrm>
            <a:off x="0" y="0"/>
            <a:ext cx="12192000" cy="101599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o-RO"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REZULTATELE EXAMENULUI DE DEFINITIVAT 2020</a:t>
            </a:r>
            <a:endParaRPr lang="en-GB" sz="2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Subtitle 3"/>
          <p:cNvSpPr>
            <a:spLocks noGrp="1"/>
          </p:cNvSpPr>
          <p:nvPr>
            <p:ph type="subTitle" idx="1"/>
          </p:nvPr>
        </p:nvSpPr>
        <p:spPr>
          <a:xfrm>
            <a:off x="0" y="2197099"/>
            <a:ext cx="12192000" cy="4660900"/>
          </a:xfrm>
        </p:spPr>
        <p:txBody>
          <a:bodyPr>
            <a:normAutofit/>
          </a:bodyPr>
          <a:lstStyle/>
          <a:p>
            <a:pPr>
              <a:lnSpc>
                <a:spcPct val="100000"/>
              </a:lnSpc>
            </a:pPr>
            <a:endParaRPr lang="en-US"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lnSpc>
                <a:spcPct val="100000"/>
              </a:lnSpc>
            </a:pPr>
            <a:endPar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dirty="0"/>
          </a:p>
          <a:p>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673742391"/>
              </p:ext>
            </p:extLst>
          </p:nvPr>
        </p:nvGraphicFramePr>
        <p:xfrm>
          <a:off x="838199" y="2197098"/>
          <a:ext cx="10515602" cy="3230244"/>
        </p:xfrm>
        <a:graphic>
          <a:graphicData uri="http://schemas.openxmlformats.org/drawingml/2006/table">
            <a:tbl>
              <a:tblPr firstRow="1" firstCol="1" bandRow="1">
                <a:tableStyleId>{5C22544A-7EE6-4342-B048-85BDC9FD1C3A}</a:tableStyleId>
              </a:tblPr>
              <a:tblGrid>
                <a:gridCol w="1001486">
                  <a:extLst>
                    <a:ext uri="{9D8B030D-6E8A-4147-A177-3AD203B41FA5}">
                      <a16:colId xmlns:a16="http://schemas.microsoft.com/office/drawing/2014/main" val="20000"/>
                    </a:ext>
                  </a:extLst>
                </a:gridCol>
                <a:gridCol w="1001486">
                  <a:extLst>
                    <a:ext uri="{9D8B030D-6E8A-4147-A177-3AD203B41FA5}">
                      <a16:colId xmlns:a16="http://schemas.microsoft.com/office/drawing/2014/main" val="20001"/>
                    </a:ext>
                  </a:extLst>
                </a:gridCol>
                <a:gridCol w="1001486">
                  <a:extLst>
                    <a:ext uri="{9D8B030D-6E8A-4147-A177-3AD203B41FA5}">
                      <a16:colId xmlns:a16="http://schemas.microsoft.com/office/drawing/2014/main" val="20002"/>
                    </a:ext>
                  </a:extLst>
                </a:gridCol>
                <a:gridCol w="1001486">
                  <a:extLst>
                    <a:ext uri="{9D8B030D-6E8A-4147-A177-3AD203B41FA5}">
                      <a16:colId xmlns:a16="http://schemas.microsoft.com/office/drawing/2014/main" val="20003"/>
                    </a:ext>
                  </a:extLst>
                </a:gridCol>
                <a:gridCol w="1001486">
                  <a:extLst>
                    <a:ext uri="{9D8B030D-6E8A-4147-A177-3AD203B41FA5}">
                      <a16:colId xmlns:a16="http://schemas.microsoft.com/office/drawing/2014/main" val="20004"/>
                    </a:ext>
                  </a:extLst>
                </a:gridCol>
                <a:gridCol w="1001486">
                  <a:extLst>
                    <a:ext uri="{9D8B030D-6E8A-4147-A177-3AD203B41FA5}">
                      <a16:colId xmlns:a16="http://schemas.microsoft.com/office/drawing/2014/main" val="20005"/>
                    </a:ext>
                  </a:extLst>
                </a:gridCol>
                <a:gridCol w="1001486">
                  <a:extLst>
                    <a:ext uri="{9D8B030D-6E8A-4147-A177-3AD203B41FA5}">
                      <a16:colId xmlns:a16="http://schemas.microsoft.com/office/drawing/2014/main" val="20006"/>
                    </a:ext>
                  </a:extLst>
                </a:gridCol>
                <a:gridCol w="1001486">
                  <a:extLst>
                    <a:ext uri="{9D8B030D-6E8A-4147-A177-3AD203B41FA5}">
                      <a16:colId xmlns:a16="http://schemas.microsoft.com/office/drawing/2014/main" val="20007"/>
                    </a:ext>
                  </a:extLst>
                </a:gridCol>
                <a:gridCol w="803713">
                  <a:extLst>
                    <a:ext uri="{9D8B030D-6E8A-4147-A177-3AD203B41FA5}">
                      <a16:colId xmlns:a16="http://schemas.microsoft.com/office/drawing/2014/main" val="20008"/>
                    </a:ext>
                  </a:extLst>
                </a:gridCol>
                <a:gridCol w="1700001">
                  <a:extLst>
                    <a:ext uri="{9D8B030D-6E8A-4147-A177-3AD203B41FA5}">
                      <a16:colId xmlns:a16="http://schemas.microsoft.com/office/drawing/2014/main" val="20009"/>
                    </a:ext>
                  </a:extLst>
                </a:gridCol>
              </a:tblGrid>
              <a:tr h="2652394">
                <a:tc>
                  <a:txBody>
                    <a:bodyPr/>
                    <a:lstStyle/>
                    <a:p>
                      <a:pPr marL="73025" marR="73025" algn="ctr">
                        <a:lnSpc>
                          <a:spcPct val="115000"/>
                        </a:lnSpc>
                        <a:spcAft>
                          <a:spcPts val="0"/>
                        </a:spcAft>
                      </a:pPr>
                      <a:r>
                        <a:rPr lang="ro-RO" sz="2000" b="1" kern="1200" dirty="0">
                          <a:effectLst>
                            <a:outerShdw blurRad="38100" dist="38100" dir="2700000" algn="tl">
                              <a:srgbClr val="000000">
                                <a:alpha val="43000"/>
                              </a:srgbClr>
                            </a:outerShdw>
                          </a:effectLst>
                          <a:latin typeface="Arial" panose="020B0604020202020204" pitchFamily="34" charset="0"/>
                          <a:cs typeface="Arial" panose="020B0604020202020204" pitchFamily="34" charset="0"/>
                        </a:rPr>
                        <a:t>Nr candidati cu note intre 3 si 3,99</a:t>
                      </a:r>
                      <a:endParaRPr lang="en-GB" sz="20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9525" marB="0" vert="vert270" anchor="ctr">
                    <a:solidFill>
                      <a:srgbClr val="FF0000"/>
                    </a:solidFill>
                  </a:tcPr>
                </a:tc>
                <a:tc>
                  <a:txBody>
                    <a:bodyPr/>
                    <a:lstStyle/>
                    <a:p>
                      <a:pPr marL="73025" marR="73025" algn="ctr">
                        <a:lnSpc>
                          <a:spcPct val="115000"/>
                        </a:lnSpc>
                        <a:spcAft>
                          <a:spcPts val="0"/>
                        </a:spcAft>
                      </a:pPr>
                      <a:r>
                        <a:rPr lang="ro-RO" sz="2000" b="1" kern="1200" dirty="0">
                          <a:effectLst>
                            <a:outerShdw blurRad="38100" dist="38100" dir="2700000" algn="tl">
                              <a:srgbClr val="000000">
                                <a:alpha val="43000"/>
                              </a:srgbClr>
                            </a:outerShdw>
                          </a:effectLst>
                          <a:latin typeface="Arial" panose="020B0604020202020204" pitchFamily="34" charset="0"/>
                          <a:cs typeface="Arial" panose="020B0604020202020204" pitchFamily="34" charset="0"/>
                        </a:rPr>
                        <a:t>Nr candidati cu note intre 4 si 4,99</a:t>
                      </a:r>
                      <a:endParaRPr lang="en-GB" sz="20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9525" marB="0" vert="vert270" anchor="ctr">
                    <a:solidFill>
                      <a:srgbClr val="FF0000"/>
                    </a:solidFill>
                  </a:tcPr>
                </a:tc>
                <a:tc>
                  <a:txBody>
                    <a:bodyPr/>
                    <a:lstStyle/>
                    <a:p>
                      <a:pPr marL="73025" marR="73025" algn="ctr">
                        <a:lnSpc>
                          <a:spcPct val="115000"/>
                        </a:lnSpc>
                        <a:spcAft>
                          <a:spcPts val="0"/>
                        </a:spcAft>
                      </a:pPr>
                      <a:r>
                        <a:rPr lang="ro-RO" sz="2000" b="1" kern="1200" dirty="0">
                          <a:effectLst>
                            <a:outerShdw blurRad="38100" dist="38100" dir="2700000" algn="tl">
                              <a:srgbClr val="000000">
                                <a:alpha val="43000"/>
                              </a:srgbClr>
                            </a:outerShdw>
                          </a:effectLst>
                          <a:latin typeface="Arial" panose="020B0604020202020204" pitchFamily="34" charset="0"/>
                          <a:cs typeface="Arial" panose="020B0604020202020204" pitchFamily="34" charset="0"/>
                        </a:rPr>
                        <a:t>Nr candidati cu note intre 5 si 5,99</a:t>
                      </a:r>
                      <a:endParaRPr lang="en-GB" sz="20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9525" marB="0" vert="vert270" anchor="ctr">
                    <a:solidFill>
                      <a:srgbClr val="FF0000"/>
                    </a:solidFill>
                  </a:tcPr>
                </a:tc>
                <a:tc>
                  <a:txBody>
                    <a:bodyPr/>
                    <a:lstStyle/>
                    <a:p>
                      <a:pPr marL="73025" marR="73025" algn="ctr">
                        <a:lnSpc>
                          <a:spcPct val="115000"/>
                        </a:lnSpc>
                        <a:spcAft>
                          <a:spcPts val="0"/>
                        </a:spcAft>
                      </a:pPr>
                      <a:r>
                        <a:rPr lang="ro-RO" sz="2000" b="1" kern="1200" dirty="0">
                          <a:effectLst>
                            <a:outerShdw blurRad="38100" dist="38100" dir="2700000" algn="tl">
                              <a:srgbClr val="000000">
                                <a:alpha val="43000"/>
                              </a:srgbClr>
                            </a:outerShdw>
                          </a:effectLst>
                          <a:latin typeface="Arial" panose="020B0604020202020204" pitchFamily="34" charset="0"/>
                          <a:cs typeface="Arial" panose="020B0604020202020204" pitchFamily="34" charset="0"/>
                        </a:rPr>
                        <a:t>Nr candidati cu note intre 6 si 6,99</a:t>
                      </a:r>
                      <a:endParaRPr lang="en-GB" sz="20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9525" marB="0" vert="vert270" anchor="ctr">
                    <a:solidFill>
                      <a:srgbClr val="FF0000"/>
                    </a:solidFill>
                  </a:tcPr>
                </a:tc>
                <a:tc>
                  <a:txBody>
                    <a:bodyPr/>
                    <a:lstStyle/>
                    <a:p>
                      <a:pPr marL="73025" marR="73025" algn="ctr">
                        <a:lnSpc>
                          <a:spcPct val="115000"/>
                        </a:lnSpc>
                        <a:spcAft>
                          <a:spcPts val="0"/>
                        </a:spcAft>
                      </a:pPr>
                      <a:r>
                        <a:rPr lang="ro-RO" sz="2000" b="1" kern="1200" dirty="0">
                          <a:effectLst>
                            <a:outerShdw blurRad="38100" dist="38100" dir="2700000" algn="tl">
                              <a:srgbClr val="000000">
                                <a:alpha val="43000"/>
                              </a:srgbClr>
                            </a:outerShdw>
                          </a:effectLst>
                          <a:latin typeface="Arial" panose="020B0604020202020204" pitchFamily="34" charset="0"/>
                          <a:cs typeface="Arial" panose="020B0604020202020204" pitchFamily="34" charset="0"/>
                        </a:rPr>
                        <a:t>Nr candidati cu note intre 7 si 7,99</a:t>
                      </a:r>
                      <a:endParaRPr lang="en-GB" sz="20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9525" marB="0" vert="vert270" anchor="ctr">
                    <a:solidFill>
                      <a:srgbClr val="FF0000"/>
                    </a:solidFill>
                  </a:tcPr>
                </a:tc>
                <a:tc>
                  <a:txBody>
                    <a:bodyPr/>
                    <a:lstStyle/>
                    <a:p>
                      <a:pPr marL="73025" marR="73025" algn="ctr">
                        <a:lnSpc>
                          <a:spcPct val="115000"/>
                        </a:lnSpc>
                        <a:spcAft>
                          <a:spcPts val="0"/>
                        </a:spcAft>
                      </a:pPr>
                      <a:r>
                        <a:rPr lang="ro-RO" sz="2000" b="1" kern="1200" dirty="0">
                          <a:effectLst>
                            <a:outerShdw blurRad="38100" dist="38100" dir="2700000" algn="tl">
                              <a:srgbClr val="000000">
                                <a:alpha val="43000"/>
                              </a:srgbClr>
                            </a:outerShdw>
                          </a:effectLst>
                          <a:latin typeface="Arial" panose="020B0604020202020204" pitchFamily="34" charset="0"/>
                          <a:cs typeface="Arial" panose="020B0604020202020204" pitchFamily="34" charset="0"/>
                        </a:rPr>
                        <a:t>Nr candidati cu note intre 8 si 8,99</a:t>
                      </a:r>
                      <a:endParaRPr lang="en-GB" sz="20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9525" marB="0" vert="vert270" anchor="ctr">
                    <a:solidFill>
                      <a:srgbClr val="FF0000"/>
                    </a:solidFill>
                  </a:tcPr>
                </a:tc>
                <a:tc>
                  <a:txBody>
                    <a:bodyPr/>
                    <a:lstStyle/>
                    <a:p>
                      <a:pPr marL="73025" marR="73025" algn="ctr">
                        <a:lnSpc>
                          <a:spcPct val="115000"/>
                        </a:lnSpc>
                        <a:spcAft>
                          <a:spcPts val="0"/>
                        </a:spcAft>
                      </a:pPr>
                      <a:r>
                        <a:rPr lang="ro-RO" sz="2000" b="1" kern="1200" dirty="0">
                          <a:effectLst>
                            <a:outerShdw blurRad="38100" dist="38100" dir="2700000" algn="tl">
                              <a:srgbClr val="000000">
                                <a:alpha val="43000"/>
                              </a:srgbClr>
                            </a:outerShdw>
                          </a:effectLst>
                          <a:latin typeface="Arial" panose="020B0604020202020204" pitchFamily="34" charset="0"/>
                          <a:cs typeface="Arial" panose="020B0604020202020204" pitchFamily="34" charset="0"/>
                        </a:rPr>
                        <a:t>Nr candidati cu note intre 9 si 9,99</a:t>
                      </a:r>
                      <a:endParaRPr lang="en-GB" sz="20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9525" marB="0" vert="vert270" anchor="ctr">
                    <a:solidFill>
                      <a:srgbClr val="FF0000"/>
                    </a:solidFill>
                  </a:tcPr>
                </a:tc>
                <a:tc>
                  <a:txBody>
                    <a:bodyPr/>
                    <a:lstStyle/>
                    <a:p>
                      <a:pPr marL="73025" marR="73025" algn="ctr">
                        <a:lnSpc>
                          <a:spcPct val="115000"/>
                        </a:lnSpc>
                        <a:spcAft>
                          <a:spcPts val="0"/>
                        </a:spcAft>
                      </a:pPr>
                      <a:r>
                        <a:rPr lang="ro-RO" sz="2000" b="1" kern="1200" dirty="0">
                          <a:effectLst>
                            <a:outerShdw blurRad="38100" dist="38100" dir="2700000" algn="tl">
                              <a:srgbClr val="000000">
                                <a:alpha val="43000"/>
                              </a:srgbClr>
                            </a:outerShdw>
                          </a:effectLst>
                          <a:latin typeface="Arial" panose="020B0604020202020204" pitchFamily="34" charset="0"/>
                          <a:cs typeface="Arial" panose="020B0604020202020204" pitchFamily="34" charset="0"/>
                        </a:rPr>
                        <a:t>Nr candidati cu nota 10</a:t>
                      </a:r>
                      <a:endParaRPr lang="en-GB" sz="20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9525" marB="0" vert="vert270" anchor="ctr">
                    <a:solidFill>
                      <a:srgbClr val="FF0000"/>
                    </a:solidFill>
                  </a:tcPr>
                </a:tc>
                <a:tc>
                  <a:txBody>
                    <a:bodyPr/>
                    <a:lstStyle/>
                    <a:p>
                      <a:pPr marL="73025" marR="73025" algn="ctr">
                        <a:lnSpc>
                          <a:spcPct val="115000"/>
                        </a:lnSpc>
                        <a:spcAft>
                          <a:spcPts val="0"/>
                        </a:spcAft>
                      </a:pPr>
                      <a:r>
                        <a:rPr lang="ro-RO" sz="2000" b="1" kern="1200" dirty="0">
                          <a:effectLst>
                            <a:outerShdw blurRad="38100" dist="38100" dir="2700000" algn="tl">
                              <a:srgbClr val="000000">
                                <a:alpha val="43000"/>
                              </a:srgbClr>
                            </a:outerShdw>
                          </a:effectLst>
                          <a:latin typeface="Arial" panose="020B0604020202020204" pitchFamily="34" charset="0"/>
                          <a:cs typeface="Arial" panose="020B0604020202020204" pitchFamily="34" charset="0"/>
                        </a:rPr>
                        <a:t>Total inscrisi</a:t>
                      </a:r>
                      <a:endParaRPr lang="en-GB" sz="20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9525" marB="0" vert="vert270" anchor="ctr">
                    <a:solidFill>
                      <a:srgbClr val="FF0000"/>
                    </a:solidFill>
                  </a:tcPr>
                </a:tc>
                <a:tc>
                  <a:txBody>
                    <a:bodyPr/>
                    <a:lstStyle/>
                    <a:p>
                      <a:pPr marL="73025" marR="73025" algn="ctr">
                        <a:lnSpc>
                          <a:spcPct val="115000"/>
                        </a:lnSpc>
                        <a:spcAft>
                          <a:spcPts val="0"/>
                        </a:spcAft>
                      </a:pPr>
                      <a:r>
                        <a:rPr lang="ro-RO" sz="2000" b="1" kern="1200" dirty="0">
                          <a:effectLst>
                            <a:outerShdw blurRad="38100" dist="38100" dir="2700000" algn="tl">
                              <a:srgbClr val="000000">
                                <a:alpha val="43000"/>
                              </a:srgbClr>
                            </a:outerShdw>
                          </a:effectLst>
                          <a:latin typeface="Arial" panose="020B0604020202020204" pitchFamily="34" charset="0"/>
                          <a:cs typeface="Arial" panose="020B0604020202020204" pitchFamily="34" charset="0"/>
                        </a:rPr>
                        <a:t>Promovabilitate</a:t>
                      </a:r>
                      <a:endParaRPr lang="en-GB" sz="20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9525" marB="0" vert="vert270" anchor="ctr">
                    <a:solidFill>
                      <a:srgbClr val="FF0000"/>
                    </a:solidFill>
                  </a:tcPr>
                </a:tc>
                <a:extLst>
                  <a:ext uri="{0D108BD9-81ED-4DB2-BD59-A6C34878D82A}">
                    <a16:rowId xmlns:a16="http://schemas.microsoft.com/office/drawing/2014/main" val="10000"/>
                  </a:ext>
                </a:extLst>
              </a:tr>
              <a:tr h="577850">
                <a:tc>
                  <a:txBody>
                    <a:bodyPr/>
                    <a:lstStyle/>
                    <a:p>
                      <a:pPr algn="ctr">
                        <a:lnSpc>
                          <a:spcPct val="115000"/>
                        </a:lnSpc>
                        <a:spcAft>
                          <a:spcPts val="0"/>
                        </a:spcAft>
                      </a:pPr>
                      <a:r>
                        <a:rPr lang="ro-RO" sz="2000" b="1" kern="1200" dirty="0">
                          <a:effectLst>
                            <a:outerShdw blurRad="38100" dist="38100" dir="2700000" algn="tl">
                              <a:srgbClr val="000000">
                                <a:alpha val="43000"/>
                              </a:srgbClr>
                            </a:outerShdw>
                          </a:effectLst>
                          <a:latin typeface="Arial" panose="020B0604020202020204" pitchFamily="34" charset="0"/>
                          <a:cs typeface="Arial" panose="020B0604020202020204" pitchFamily="34" charset="0"/>
                        </a:rPr>
                        <a:t>2</a:t>
                      </a:r>
                      <a:endParaRPr lang="en-GB" sz="20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9525" marB="0" anchor="ctr">
                    <a:solidFill>
                      <a:srgbClr val="FF0000"/>
                    </a:solidFill>
                  </a:tcPr>
                </a:tc>
                <a:tc>
                  <a:txBody>
                    <a:bodyPr/>
                    <a:lstStyle/>
                    <a:p>
                      <a:pPr algn="ctr">
                        <a:lnSpc>
                          <a:spcPct val="115000"/>
                        </a:lnSpc>
                        <a:spcAft>
                          <a:spcPts val="0"/>
                        </a:spcAft>
                      </a:pPr>
                      <a:r>
                        <a:rPr lang="ro-RO" sz="2000" b="1" kern="1200" dirty="0">
                          <a:effectLst>
                            <a:outerShdw blurRad="38100" dist="38100" dir="2700000" algn="tl">
                              <a:srgbClr val="000000">
                                <a:alpha val="43000"/>
                              </a:srgbClr>
                            </a:outerShdw>
                          </a:effectLst>
                          <a:latin typeface="Arial" panose="020B0604020202020204" pitchFamily="34" charset="0"/>
                          <a:cs typeface="Arial" panose="020B0604020202020204" pitchFamily="34" charset="0"/>
                        </a:rPr>
                        <a:t>7</a:t>
                      </a:r>
                      <a:endParaRPr lang="en-GB" sz="20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9525" marB="0" anchor="ctr">
                    <a:solidFill>
                      <a:srgbClr val="FF0000"/>
                    </a:solidFill>
                  </a:tcPr>
                </a:tc>
                <a:tc>
                  <a:txBody>
                    <a:bodyPr/>
                    <a:lstStyle/>
                    <a:p>
                      <a:pPr algn="ctr">
                        <a:lnSpc>
                          <a:spcPct val="115000"/>
                        </a:lnSpc>
                        <a:spcAft>
                          <a:spcPts val="0"/>
                        </a:spcAft>
                      </a:pPr>
                      <a:r>
                        <a:rPr lang="ro-RO" sz="2000" b="1" kern="1200">
                          <a:effectLst>
                            <a:outerShdw blurRad="38100" dist="38100" dir="2700000" algn="tl">
                              <a:srgbClr val="000000">
                                <a:alpha val="43000"/>
                              </a:srgbClr>
                            </a:outerShdw>
                          </a:effectLst>
                          <a:latin typeface="Arial" panose="020B0604020202020204" pitchFamily="34" charset="0"/>
                          <a:cs typeface="Arial" panose="020B0604020202020204" pitchFamily="34" charset="0"/>
                        </a:rPr>
                        <a:t>14</a:t>
                      </a:r>
                      <a:endParaRPr lang="en-GB" sz="2000" b="1">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9525" marB="0" anchor="ctr">
                    <a:solidFill>
                      <a:srgbClr val="FF0000"/>
                    </a:solidFill>
                  </a:tcPr>
                </a:tc>
                <a:tc>
                  <a:txBody>
                    <a:bodyPr/>
                    <a:lstStyle/>
                    <a:p>
                      <a:pPr algn="ctr">
                        <a:lnSpc>
                          <a:spcPct val="115000"/>
                        </a:lnSpc>
                        <a:spcAft>
                          <a:spcPts val="0"/>
                        </a:spcAft>
                      </a:pPr>
                      <a:r>
                        <a:rPr lang="ro-RO" sz="2000" b="1" kern="1200" dirty="0">
                          <a:effectLst>
                            <a:outerShdw blurRad="38100" dist="38100" dir="2700000" algn="tl">
                              <a:srgbClr val="000000">
                                <a:alpha val="43000"/>
                              </a:srgbClr>
                            </a:outerShdw>
                          </a:effectLst>
                          <a:latin typeface="Arial" panose="020B0604020202020204" pitchFamily="34" charset="0"/>
                          <a:cs typeface="Arial" panose="020B0604020202020204" pitchFamily="34" charset="0"/>
                        </a:rPr>
                        <a:t>20</a:t>
                      </a:r>
                      <a:endParaRPr lang="en-GB" sz="20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9525" marB="0" anchor="ctr">
                    <a:solidFill>
                      <a:srgbClr val="FF0000"/>
                    </a:solidFill>
                  </a:tcPr>
                </a:tc>
                <a:tc>
                  <a:txBody>
                    <a:bodyPr/>
                    <a:lstStyle/>
                    <a:p>
                      <a:pPr algn="ctr">
                        <a:lnSpc>
                          <a:spcPct val="115000"/>
                        </a:lnSpc>
                        <a:spcAft>
                          <a:spcPts val="0"/>
                        </a:spcAft>
                      </a:pPr>
                      <a:r>
                        <a:rPr lang="ro-RO" sz="2000" b="1" kern="1200" dirty="0">
                          <a:effectLst>
                            <a:outerShdw blurRad="38100" dist="38100" dir="2700000" algn="tl">
                              <a:srgbClr val="000000">
                                <a:alpha val="43000"/>
                              </a:srgbClr>
                            </a:outerShdw>
                          </a:effectLst>
                          <a:latin typeface="Arial" panose="020B0604020202020204" pitchFamily="34" charset="0"/>
                          <a:cs typeface="Arial" panose="020B0604020202020204" pitchFamily="34" charset="0"/>
                        </a:rPr>
                        <a:t>44</a:t>
                      </a:r>
                      <a:endParaRPr lang="en-GB" sz="20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9525" marB="0" anchor="ctr">
                    <a:solidFill>
                      <a:srgbClr val="FF0000"/>
                    </a:solidFill>
                  </a:tcPr>
                </a:tc>
                <a:tc>
                  <a:txBody>
                    <a:bodyPr/>
                    <a:lstStyle/>
                    <a:p>
                      <a:pPr algn="ctr">
                        <a:lnSpc>
                          <a:spcPct val="115000"/>
                        </a:lnSpc>
                        <a:spcAft>
                          <a:spcPts val="0"/>
                        </a:spcAft>
                      </a:pPr>
                      <a:r>
                        <a:rPr lang="ro-RO" sz="2000" b="1" kern="1200" dirty="0">
                          <a:effectLst>
                            <a:outerShdw blurRad="38100" dist="38100" dir="2700000" algn="tl">
                              <a:srgbClr val="000000">
                                <a:alpha val="43000"/>
                              </a:srgbClr>
                            </a:outerShdw>
                          </a:effectLst>
                          <a:latin typeface="Arial" panose="020B0604020202020204" pitchFamily="34" charset="0"/>
                          <a:cs typeface="Arial" panose="020B0604020202020204" pitchFamily="34" charset="0"/>
                        </a:rPr>
                        <a:t>49</a:t>
                      </a:r>
                      <a:endParaRPr lang="en-GB" sz="20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9525" marB="0" anchor="ctr">
                    <a:solidFill>
                      <a:srgbClr val="FF0000"/>
                    </a:solidFill>
                  </a:tcPr>
                </a:tc>
                <a:tc>
                  <a:txBody>
                    <a:bodyPr/>
                    <a:lstStyle/>
                    <a:p>
                      <a:pPr algn="ctr">
                        <a:lnSpc>
                          <a:spcPct val="115000"/>
                        </a:lnSpc>
                        <a:spcAft>
                          <a:spcPts val="0"/>
                        </a:spcAft>
                      </a:pPr>
                      <a:r>
                        <a:rPr lang="ro-RO" sz="2000" b="1" kern="1200" dirty="0">
                          <a:effectLst>
                            <a:outerShdw blurRad="38100" dist="38100" dir="2700000" algn="tl">
                              <a:srgbClr val="000000">
                                <a:alpha val="43000"/>
                              </a:srgbClr>
                            </a:outerShdw>
                          </a:effectLst>
                          <a:latin typeface="Arial" panose="020B0604020202020204" pitchFamily="34" charset="0"/>
                          <a:cs typeface="Arial" panose="020B0604020202020204" pitchFamily="34" charset="0"/>
                        </a:rPr>
                        <a:t>34</a:t>
                      </a:r>
                      <a:endParaRPr lang="en-GB" sz="20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9525" marB="0" anchor="ctr">
                    <a:solidFill>
                      <a:srgbClr val="FF0000"/>
                    </a:solidFill>
                  </a:tcPr>
                </a:tc>
                <a:tc>
                  <a:txBody>
                    <a:bodyPr/>
                    <a:lstStyle/>
                    <a:p>
                      <a:pPr algn="ctr">
                        <a:lnSpc>
                          <a:spcPct val="115000"/>
                        </a:lnSpc>
                        <a:spcAft>
                          <a:spcPts val="0"/>
                        </a:spcAft>
                      </a:pPr>
                      <a:r>
                        <a:rPr lang="ro-RO" sz="2000" b="1" kern="1200" dirty="0">
                          <a:effectLst>
                            <a:outerShdw blurRad="38100" dist="38100" dir="2700000" algn="tl">
                              <a:srgbClr val="000000">
                                <a:alpha val="43000"/>
                              </a:srgbClr>
                            </a:outerShdw>
                          </a:effectLst>
                          <a:latin typeface="Arial" panose="020B0604020202020204" pitchFamily="34" charset="0"/>
                          <a:cs typeface="Arial" panose="020B0604020202020204" pitchFamily="34" charset="0"/>
                        </a:rPr>
                        <a:t>3</a:t>
                      </a:r>
                      <a:endParaRPr lang="en-GB" sz="20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9525" marB="0" anchor="ctr">
                    <a:solidFill>
                      <a:srgbClr val="FF0000"/>
                    </a:solidFill>
                  </a:tcPr>
                </a:tc>
                <a:tc>
                  <a:txBody>
                    <a:bodyPr/>
                    <a:lstStyle/>
                    <a:p>
                      <a:pPr algn="ctr">
                        <a:lnSpc>
                          <a:spcPct val="115000"/>
                        </a:lnSpc>
                        <a:spcAft>
                          <a:spcPts val="0"/>
                        </a:spcAft>
                      </a:pPr>
                      <a:r>
                        <a:rPr lang="ro-RO" sz="2000" b="1" kern="1200" dirty="0">
                          <a:effectLst>
                            <a:outerShdw blurRad="38100" dist="38100" dir="2700000" algn="tl">
                              <a:srgbClr val="000000">
                                <a:alpha val="43000"/>
                              </a:srgbClr>
                            </a:outerShdw>
                          </a:effectLst>
                          <a:latin typeface="Arial" panose="020B0604020202020204" pitchFamily="34" charset="0"/>
                          <a:cs typeface="Arial" panose="020B0604020202020204" pitchFamily="34" charset="0"/>
                        </a:rPr>
                        <a:t>173</a:t>
                      </a:r>
                      <a:endParaRPr lang="en-GB" sz="20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9525" marB="0" anchor="ctr">
                    <a:solidFill>
                      <a:srgbClr val="FF0000"/>
                    </a:solidFill>
                  </a:tcPr>
                </a:tc>
                <a:tc>
                  <a:txBody>
                    <a:bodyPr/>
                    <a:lstStyle/>
                    <a:p>
                      <a:pPr algn="ctr">
                        <a:lnSpc>
                          <a:spcPct val="115000"/>
                        </a:lnSpc>
                        <a:spcAft>
                          <a:spcPts val="0"/>
                        </a:spcAft>
                      </a:pPr>
                      <a:r>
                        <a:rPr lang="ro-RO" sz="2000" b="1" kern="1200" dirty="0">
                          <a:effectLst>
                            <a:outerShdw blurRad="38100" dist="38100" dir="2700000" algn="tl">
                              <a:srgbClr val="000000">
                                <a:alpha val="43000"/>
                              </a:srgbClr>
                            </a:outerShdw>
                          </a:effectLst>
                          <a:latin typeface="Arial" panose="020B0604020202020204" pitchFamily="34" charset="0"/>
                          <a:cs typeface="Arial" panose="020B0604020202020204" pitchFamily="34" charset="0"/>
                        </a:rPr>
                        <a:t>75,14%</a:t>
                      </a:r>
                      <a:endParaRPr lang="en-GB" sz="20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9525" marB="0" anchor="ctr">
                    <a:solidFill>
                      <a:srgbClr val="FF000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88358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a:bodyPr>
          <a:lstStyle/>
          <a:p>
            <a:endPar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8" name="Title 1"/>
          <p:cNvSpPr txBox="1">
            <a:spLocks/>
          </p:cNvSpPr>
          <p:nvPr/>
        </p:nvSpPr>
        <p:spPr>
          <a:xfrm>
            <a:off x="0" y="0"/>
            <a:ext cx="12192000" cy="100330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o-RO" sz="3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DIAGNOZA PROCESULUI INSTRUCȚIONAL PENTRU ANUL ŞCOLAR 2019-2020</a:t>
            </a:r>
            <a:endParaRPr lang="en-US" sz="3200" b="1" dirty="0">
              <a:solidFill>
                <a:srgbClr val="FFFF00"/>
              </a:solidFill>
              <a:latin typeface="Bradley Hand ITC" panose="03070402050302030203" pitchFamily="66" charset="0"/>
              <a:cs typeface="Arial" panose="020B0604020202020204" pitchFamily="34" charset="0"/>
            </a:endParaRPr>
          </a:p>
        </p:txBody>
      </p:sp>
      <p:sp>
        <p:nvSpPr>
          <p:cNvPr id="4" name="Subtitle 3"/>
          <p:cNvSpPr>
            <a:spLocks noGrp="1"/>
          </p:cNvSpPr>
          <p:nvPr>
            <p:ph type="subTitle" idx="1"/>
          </p:nvPr>
        </p:nvSpPr>
        <p:spPr>
          <a:xfrm>
            <a:off x="0" y="1003301"/>
            <a:ext cx="12192000" cy="5854698"/>
          </a:xfrm>
        </p:spPr>
        <p:txBody>
          <a:bodyPr>
            <a:normAutofit fontScale="85000" lnSpcReduction="10000"/>
          </a:bodyPr>
          <a:lstStyle/>
          <a:p>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PRIORITĂȚI ALE </a:t>
            </a:r>
            <a:r>
              <a:rPr lang="ro-RO"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DOMENIULUI CURRICULUM ȘI INSPECȚIE ȘCOLARĂ </a:t>
            </a: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PENTRU ANUL ȘCOLAR 2019-2020 </a:t>
            </a:r>
            <a:endParaRPr lang="en-US"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457200" lvl="0" indent="-457200" algn="just">
              <a:buFont typeface="+mj-lt"/>
              <a:buAutoNum type="arabicPeriod"/>
            </a:pP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EFICIENTIZAREA ACTULUI DE PREDARE – ÎNVĂŢARE – EVALUARE PRIN ABORDAREA INTEGRATĂ A CURRICULUMULUI, CU IDENTIFICAREA EXEMPLELOR DE BUNĂ PRACTICĂ ÎN INOVAREA DIDACTICĂ (DIGITALIZAREA ÎNVĂȚĂRII, ÎNVĂȚARE INTEGRATĂ – INTERDISCIPLINARITATE / CROSSCURRICULARITATE) ȘI CU DESFĂȘURARE DE ACTIVITĂȚI DE ÎNVĂȚARE PERSONALIZATĂ (ÎNVĂȚARE REMEDIALĂ PENTRU EDUCABILI CU RISC DE EȘEC ȘCOLAR, CONSOLIDAREA ACHIZIȚIILOR PENTRU EDUCABILI CU RITM MEDIU DE CONCENTRARE, ACTIVITĂȚI SUPLIMENTARE DE ÎNVĂȚARE PENTRU ELEVII CAPABILI DE PERFORMANŢĂ ȘCOLARĂ ÎNALTĂ; PREGĂTIRE SUPLIMENTARĂ PENTRU EXAMENELE NAȚIONALE ȘI PENTRU COMPETIȚIILE ŞCOLARE).</a:t>
            </a:r>
            <a:endParaRPr lang="en-US"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457200" lvl="0" indent="-457200" algn="just">
              <a:buFont typeface="+mj-lt"/>
              <a:buAutoNum type="arabicPeriod"/>
            </a:pP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CREȘTEREA GRADULUI DE PARTICIPARE LA EDUCAȚIE PRIN COMBATEREA EFECTIVĂ A SEGREGĂRII ȘCOLARE ȘI PRIN REDUCEREA RATEI DE PĂRĂSIRE TIMPURIE A ȘCOLII.</a:t>
            </a:r>
            <a:endParaRPr lang="en-US"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457200" lvl="0" indent="-457200" algn="just">
              <a:buFont typeface="+mj-lt"/>
              <a:buAutoNum type="arabicPeriod"/>
            </a:pP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PROMOVAREA DE MĂSURI CARE SĂ SPRIJINE DIGITALIZAREA SISTEMULUI DE EDUCAȚIE JUDEȚEAN ȘI UTILIZAREA TEHNOLOGIILOR I.T PENTRU PROCESUL DE PREDARE-ÎNVĂȚARE.</a:t>
            </a:r>
            <a:endParaRPr lang="en-US"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457200" lvl="0" indent="-457200" algn="just">
              <a:buFont typeface="+mj-lt"/>
              <a:buAutoNum type="arabicPeriod"/>
            </a:pP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OPTIMIZAREA GESTIONĂRII RESURSELOR FINANCIARE LA NIVELUL DOMENIULUI CURRICULUM ȘI INSPECȚIE ȘCOLARĂ.</a:t>
            </a:r>
            <a:endParaRPr lang="en-US"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457200" lvl="0" indent="-457200" algn="just">
              <a:buFont typeface="+mj-lt"/>
              <a:buAutoNum type="arabicPeriod"/>
            </a:pP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PROMOVAREA ÎNVĂȚĂRII PE TOT PARCURSUL VIEȚII.</a:t>
            </a:r>
            <a:endParaRPr lang="en-US"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457200" lvl="0" indent="-457200" algn="just">
              <a:buFont typeface="+mj-lt"/>
              <a:buAutoNum type="arabicPeriod"/>
            </a:pP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COORDONAREA DE PROGRAME COMUNITARE ȘI DE PROIECTE EDUCAȚIONALE.</a:t>
            </a:r>
            <a:endParaRPr lang="en-US"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457200" indent="-457200" algn="just">
              <a:buFont typeface="+mj-lt"/>
              <a:buAutoNum type="arabicPeriod"/>
            </a:pPr>
            <a:endParaRPr lang="en-US" dirty="0">
              <a:solidFill>
                <a:srgbClr val="FFFF00"/>
              </a:solidFill>
            </a:endParaRPr>
          </a:p>
        </p:txBody>
      </p:sp>
    </p:spTree>
    <p:extLst>
      <p:ext uri="{BB962C8B-B14F-4D97-AF65-F5344CB8AC3E}">
        <p14:creationId xmlns:p14="http://schemas.microsoft.com/office/powerpoint/2010/main" val="281860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a:bodyPr>
          <a:lstStyle/>
          <a:p>
            <a:endPar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8" name="Title 1"/>
          <p:cNvSpPr txBox="1">
            <a:spLocks/>
          </p:cNvSpPr>
          <p:nvPr/>
        </p:nvSpPr>
        <p:spPr>
          <a:xfrm>
            <a:off x="0" y="0"/>
            <a:ext cx="12192000" cy="100330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o-RO" sz="3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DIAGNOZA PROCESULUI INSTRUCȚIONAL PENTRU ANUL ŞCOLAR 2019-2020</a:t>
            </a:r>
            <a:endParaRPr lang="en-US" sz="3200" b="1" dirty="0">
              <a:solidFill>
                <a:srgbClr val="FFFF00"/>
              </a:solidFill>
              <a:latin typeface="Arial" panose="020B0604020202020204" pitchFamily="34" charset="0"/>
              <a:cs typeface="Arial" panose="020B0604020202020204" pitchFamily="34" charset="0"/>
            </a:endParaRPr>
          </a:p>
        </p:txBody>
      </p:sp>
      <p:sp>
        <p:nvSpPr>
          <p:cNvPr id="4" name="Subtitle 3"/>
          <p:cNvSpPr>
            <a:spLocks noGrp="1"/>
          </p:cNvSpPr>
          <p:nvPr>
            <p:ph type="subTitle" idx="1"/>
          </p:nvPr>
        </p:nvSpPr>
        <p:spPr>
          <a:xfrm>
            <a:off x="0" y="1003301"/>
            <a:ext cx="12192000" cy="5854698"/>
          </a:xfrm>
        </p:spPr>
        <p:txBody>
          <a:bodyPr>
            <a:normAutofit fontScale="92500" lnSpcReduction="10000"/>
          </a:bodyPr>
          <a:lstStyle/>
          <a:p>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NUMĂR</a:t>
            </a:r>
            <a:r>
              <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DE INSPECȚI</a:t>
            </a: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REALIZATE</a:t>
            </a:r>
            <a:r>
              <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ÎN SEMESTRUL I </a:t>
            </a:r>
            <a:endPar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AL ANULUI ȘCOLAR 201</a:t>
            </a: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9</a:t>
            </a:r>
            <a:r>
              <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a:t>
            </a: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a:t>
            </a:r>
            <a:r>
              <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ro-RO" sz="36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570</a:t>
            </a:r>
          </a:p>
          <a:p>
            <a:endPar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457200" indent="-457200">
              <a:buFont typeface="Wingdings" panose="05000000000000000000" pitchFamily="2" charset="2"/>
              <a:buChar char="q"/>
            </a:pPr>
            <a:r>
              <a:rPr lang="en-US"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INSPECȚII GENERALE</a:t>
            </a:r>
            <a:r>
              <a:rPr lang="ro-RO"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40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p>
          <a:p>
            <a:pPr marL="457200" indent="-457200">
              <a:buFont typeface="Wingdings" panose="05000000000000000000" pitchFamily="2" charset="2"/>
              <a:buChar char="q"/>
            </a:pPr>
            <a:endParaRPr lang="ro-RO"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457200" indent="-457200">
              <a:buFont typeface="Wingdings" panose="05000000000000000000" pitchFamily="2" charset="2"/>
              <a:buChar char="q"/>
            </a:pPr>
            <a:endParaRPr lang="ro-RO"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457200" indent="-457200">
              <a:buFont typeface="Wingdings" panose="05000000000000000000" pitchFamily="2" charset="2"/>
              <a:buChar char="q"/>
            </a:pPr>
            <a:r>
              <a:rPr lang="en-US"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INSPECȚII TEMATICE</a:t>
            </a:r>
            <a:r>
              <a:rPr lang="ro-RO"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40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253 / 41 </a:t>
            </a:r>
            <a:r>
              <a:rPr lang="ro-RO"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(SESIZĂRI)</a:t>
            </a:r>
            <a:endParaRPr lang="en-US"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457200" indent="-457200">
              <a:buFont typeface="Wingdings" panose="05000000000000000000" pitchFamily="2" charset="2"/>
              <a:buChar char="q"/>
            </a:pPr>
            <a:endParaRPr lang="en-US" sz="2800" dirty="0">
              <a:solidFill>
                <a:srgbClr val="FFFF00"/>
              </a:solidFill>
            </a:endParaRPr>
          </a:p>
          <a:p>
            <a:pPr marL="457200" indent="-457200">
              <a:buFont typeface="Wingdings" panose="05000000000000000000" pitchFamily="2" charset="2"/>
              <a:buChar char="q"/>
            </a:pPr>
            <a:endParaRPr lang="en-US" sz="2800" dirty="0">
              <a:solidFill>
                <a:srgbClr val="FFFF00"/>
              </a:solidFill>
            </a:endParaRPr>
          </a:p>
          <a:p>
            <a:pPr marL="457200" indent="-457200">
              <a:buFont typeface="Wingdings" panose="05000000000000000000" pitchFamily="2" charset="2"/>
              <a:buChar char="q"/>
            </a:pPr>
            <a:r>
              <a:rPr lang="en-US" sz="2800" b="1" dirty="0">
                <a:solidFill>
                  <a:srgbClr val="FFFF00"/>
                </a:solidFill>
                <a:latin typeface="Arial" panose="020B0604020202020204" pitchFamily="34" charset="0"/>
                <a:cs typeface="Arial" panose="020B0604020202020204" pitchFamily="34" charset="0"/>
              </a:rPr>
              <a:t>INSPECȚII DE SPECIALITATE</a:t>
            </a:r>
            <a:r>
              <a:rPr lang="ro-RO" sz="2800" b="1" dirty="0">
                <a:solidFill>
                  <a:srgbClr val="FFFF00"/>
                </a:solidFill>
                <a:latin typeface="Arial" panose="020B0604020202020204" pitchFamily="34" charset="0"/>
                <a:cs typeface="Arial" panose="020B0604020202020204" pitchFamily="34" charset="0"/>
              </a:rPr>
              <a:t>: </a:t>
            </a:r>
            <a:r>
              <a:rPr lang="ro-RO" sz="4000" b="1" dirty="0">
                <a:solidFill>
                  <a:srgbClr val="FFFF00"/>
                </a:solidFill>
                <a:latin typeface="Arial" panose="020B0604020202020204" pitchFamily="34" charset="0"/>
                <a:cs typeface="Arial" panose="020B0604020202020204" pitchFamily="34" charset="0"/>
              </a:rPr>
              <a:t>274</a:t>
            </a:r>
            <a:endParaRPr lang="en-US" sz="4000" dirty="0">
              <a:solidFill>
                <a:srgbClr val="FFFF00"/>
              </a:solidFill>
              <a:latin typeface="Arial" panose="020B0604020202020204" pitchFamily="34" charset="0"/>
              <a:cs typeface="Arial" panose="020B0604020202020204" pitchFamily="34" charset="0"/>
            </a:endParaRPr>
          </a:p>
          <a:p>
            <a:endParaRPr lang="en-US" dirty="0"/>
          </a:p>
          <a:p>
            <a:endParaRPr lang="en-US" dirty="0"/>
          </a:p>
        </p:txBody>
      </p:sp>
    </p:spTree>
    <p:extLst>
      <p:ext uri="{BB962C8B-B14F-4D97-AF65-F5344CB8AC3E}">
        <p14:creationId xmlns:p14="http://schemas.microsoft.com/office/powerpoint/2010/main" val="2703451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a:bodyPr>
          <a:lstStyle/>
          <a:p>
            <a:endPar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8" name="Title 1"/>
          <p:cNvSpPr txBox="1">
            <a:spLocks/>
          </p:cNvSpPr>
          <p:nvPr/>
        </p:nvSpPr>
        <p:spPr>
          <a:xfrm>
            <a:off x="0" y="0"/>
            <a:ext cx="12192000" cy="100330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o-RO" sz="3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DIAGNOZA PROCESULUI INSTRUCȚIONAL PENTRU ANUL ŞCOLAR 2019-2020</a:t>
            </a:r>
            <a:endParaRPr lang="en-US" sz="3200" b="1" dirty="0">
              <a:solidFill>
                <a:srgbClr val="FFFF00"/>
              </a:solidFill>
              <a:latin typeface="Arial" panose="020B0604020202020204" pitchFamily="34" charset="0"/>
              <a:cs typeface="Arial" panose="020B0604020202020204" pitchFamily="34" charset="0"/>
            </a:endParaRPr>
          </a:p>
        </p:txBody>
      </p:sp>
      <p:sp>
        <p:nvSpPr>
          <p:cNvPr id="4" name="Subtitle 3"/>
          <p:cNvSpPr>
            <a:spLocks noGrp="1"/>
          </p:cNvSpPr>
          <p:nvPr>
            <p:ph type="subTitle" idx="1"/>
          </p:nvPr>
        </p:nvSpPr>
        <p:spPr>
          <a:xfrm>
            <a:off x="0" y="1003301"/>
            <a:ext cx="12192000" cy="5854698"/>
          </a:xfrm>
        </p:spPr>
        <p:txBody>
          <a:bodyPr>
            <a:normAutofit/>
          </a:bodyPr>
          <a:lstStyle/>
          <a:p>
            <a:pPr>
              <a:lnSpc>
                <a:spcPct val="100000"/>
              </a:lnSpc>
            </a:pP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NUMĂR</a:t>
            </a:r>
            <a:r>
              <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DE INSPECȚI</a:t>
            </a: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REALIZATE</a:t>
            </a:r>
            <a:r>
              <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ÎN SEMESTRUL </a:t>
            </a: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AL I</a:t>
            </a:r>
            <a:r>
              <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a:t>
            </a: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-LEA</a:t>
            </a:r>
            <a:r>
              <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nSpc>
                <a:spcPct val="100000"/>
              </a:lnSpc>
            </a:pPr>
            <a:r>
              <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AL ANULUI ȘCOLAR 201</a:t>
            </a: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9</a:t>
            </a:r>
            <a:r>
              <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a:t>
            </a: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a:t>
            </a:r>
            <a:r>
              <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nSpc>
                <a:spcPct val="100000"/>
              </a:lnSpc>
            </a:pPr>
            <a:r>
              <a:rPr lang="ro-RO" sz="2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Perioada de desfășurare: 13 ianuarie-10 martie 2020</a:t>
            </a:r>
          </a:p>
          <a:p>
            <a:pPr>
              <a:lnSpc>
                <a:spcPct val="100000"/>
              </a:lnSpc>
            </a:pPr>
            <a:r>
              <a:rPr lang="ro-RO"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INSPECȚII GENERALE: 4</a:t>
            </a:r>
          </a:p>
          <a:p>
            <a:pPr>
              <a:lnSpc>
                <a:spcPct val="100000"/>
              </a:lnSpc>
            </a:pPr>
            <a:r>
              <a:rPr lang="ro-RO"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INSPECȚII TEMATICE: 242 / 14 (SESIZĂRI)</a:t>
            </a:r>
          </a:p>
          <a:p>
            <a:pPr>
              <a:lnSpc>
                <a:spcPct val="100000"/>
              </a:lnSpc>
            </a:pPr>
            <a:r>
              <a:rPr lang="ro-RO"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INSPECȚII DE SPECIALITATE: 258</a:t>
            </a:r>
          </a:p>
          <a:p>
            <a:pPr>
              <a:lnSpc>
                <a:spcPct val="100000"/>
              </a:lnSpc>
            </a:pPr>
            <a:r>
              <a:rPr lang="ro-RO" sz="2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Perioada de desfășurare: 11 martie 2020 -12 iunie / luna august 2020</a:t>
            </a:r>
          </a:p>
          <a:p>
            <a:pPr>
              <a:lnSpc>
                <a:spcPct val="100000"/>
              </a:lnSpc>
            </a:pPr>
            <a:r>
              <a:rPr lang="ro-RO"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INSPECȚII TEMATICE: 355 / 54 (SESIZĂRI)</a:t>
            </a:r>
          </a:p>
          <a:p>
            <a:pPr>
              <a:lnSpc>
                <a:spcPct val="100000"/>
              </a:lnSpc>
            </a:pPr>
            <a:r>
              <a:rPr lang="ro-RO"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INSPECȚII DE SPECIALITATE (ECHIVALĂRI DE GRADE DIDACTICE): 176</a:t>
            </a:r>
          </a:p>
          <a:p>
            <a:pPr>
              <a:lnSpc>
                <a:spcPct val="100000"/>
              </a:lnSpc>
            </a:pPr>
            <a:r>
              <a:rPr lang="ro-RO"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TOTAL: 1103</a:t>
            </a:r>
            <a:endParaRPr lang="en-US"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nSpc>
                <a:spcPct val="100000"/>
              </a:lnSpc>
            </a:pPr>
            <a:endPar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dirty="0"/>
          </a:p>
          <a:p>
            <a:endParaRPr lang="en-US" dirty="0"/>
          </a:p>
        </p:txBody>
      </p:sp>
    </p:spTree>
    <p:extLst>
      <p:ext uri="{BB962C8B-B14F-4D97-AF65-F5344CB8AC3E}">
        <p14:creationId xmlns:p14="http://schemas.microsoft.com/office/powerpoint/2010/main" val="3323841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a:bodyPr>
          <a:lstStyle/>
          <a:p>
            <a:endPar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8" name="Title 1"/>
          <p:cNvSpPr txBox="1">
            <a:spLocks/>
          </p:cNvSpPr>
          <p:nvPr/>
        </p:nvSpPr>
        <p:spPr>
          <a:xfrm>
            <a:off x="0" y="0"/>
            <a:ext cx="12192000" cy="100330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o-RO" sz="3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DIAGNOZA PROCESULUI INSTRUCȚIONAL PENTRU ANUL </a:t>
            </a:r>
            <a:r>
              <a:rPr lang="ro-RO" sz="3200"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Ş</a:t>
            </a:r>
            <a:r>
              <a:rPr lang="ro-RO" sz="3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COLAR 2019-2020</a:t>
            </a:r>
            <a:endParaRPr lang="en-US" sz="3200" b="1" dirty="0">
              <a:solidFill>
                <a:srgbClr val="FFFF00"/>
              </a:solidFill>
              <a:latin typeface="Arial" panose="020B0604020202020204" pitchFamily="34" charset="0"/>
              <a:cs typeface="Arial" panose="020B0604020202020204" pitchFamily="34" charset="0"/>
            </a:endParaRPr>
          </a:p>
        </p:txBody>
      </p:sp>
      <p:sp>
        <p:nvSpPr>
          <p:cNvPr id="4" name="Subtitle 3"/>
          <p:cNvSpPr>
            <a:spLocks noGrp="1"/>
          </p:cNvSpPr>
          <p:nvPr>
            <p:ph type="subTitle" idx="1"/>
          </p:nvPr>
        </p:nvSpPr>
        <p:spPr>
          <a:xfrm>
            <a:off x="0" y="1003301"/>
            <a:ext cx="12192000" cy="5854698"/>
          </a:xfrm>
        </p:spPr>
        <p:txBody>
          <a:bodyPr>
            <a:normAutofit/>
          </a:bodyPr>
          <a:lstStyle/>
          <a:p>
            <a:pPr>
              <a:lnSpc>
                <a:spcPct val="100000"/>
              </a:lnSpc>
            </a:pPr>
            <a:r>
              <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INSPECŢII ŞCOLARE GENERALE (6)</a:t>
            </a:r>
          </a:p>
          <a:p>
            <a:pPr algn="just">
              <a:lnSpc>
                <a:spcPct val="100000"/>
              </a:lnSpc>
            </a:pPr>
            <a:r>
              <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 anul școlar 2019-2020 au fost efectuate șase inspecţii şcolare generale, în următoarele unități de învățământ: </a:t>
            </a:r>
            <a:r>
              <a:rPr lang="ro-RO"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Liceul Teoretic „Onisifor Ghibu” </a:t>
            </a: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Sibiu,</a:t>
            </a:r>
            <a:r>
              <a:rPr lang="ro-RO"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Grădinița cu Program Prelungit nr. 14 </a:t>
            </a: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Sibiu</a:t>
            </a:r>
            <a:r>
              <a:rPr lang="ro-RO"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Colegiul Tehnic Energetic </a:t>
            </a: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Sibiu</a:t>
            </a:r>
            <a:r>
              <a:rPr lang="ro-RO"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Liceul Teoretic „A. Sever” </a:t>
            </a: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Mediaș</a:t>
            </a:r>
            <a:r>
              <a:rPr lang="ro-RO"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Școala Gimnazială „H. Oberth” </a:t>
            </a: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Mediaș</a:t>
            </a:r>
            <a:r>
              <a:rPr lang="ro-RO"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Grădinița cu Program Prelungit „Micul Prinț” </a:t>
            </a:r>
            <a:r>
              <a:rPr lang="ro-RO"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Mediaș</a:t>
            </a:r>
            <a:r>
              <a:rPr lang="ro-RO"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Controlul general a vizat întreaga activitate managerială şi educaţională, prin inspecţii la clasă şi activităţi de analiză şi consiliere de specialitate, prin dialog cu profesorii, cu managerii școlari, cu reprezentanţii autorităţilor locale, cu elevi şi cu părinţi și prin aplicare de chestionare specifice fiecărui domeniu inspectat, conform </a:t>
            </a:r>
            <a:r>
              <a:rPr lang="ro-RO"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O.M.E.C.T.S nr. 5547 / 2011</a:t>
            </a:r>
            <a:r>
              <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Regulamentul de organizare şi desfăşurare a inspecţiei şcolare </a:t>
            </a:r>
            <a:r>
              <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şi </a:t>
            </a:r>
            <a:r>
              <a:rPr lang="ro-RO"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Metodologia de aplicare a regulamentului inspecţiei şcolare.</a:t>
            </a:r>
            <a:endParaRPr lang="en-US"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0" algn="just">
              <a:lnSpc>
                <a:spcPct val="100000"/>
              </a:lnSpc>
            </a:pPr>
            <a:r>
              <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Fiecare unitate şcolară inspectată a elaborat un plan de îmbunătăţire a calităţii activității instrucționale, ca urmare a Raportului general prin care s-a finalizat fiecare inspecţie generală anterior menționată. </a:t>
            </a:r>
            <a:endParaRPr lang="en-US"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lnSpc>
                <a:spcPct val="100000"/>
              </a:lnSpc>
            </a:pPr>
            <a:endPar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dirty="0"/>
          </a:p>
          <a:p>
            <a:endParaRPr lang="en-US" dirty="0"/>
          </a:p>
        </p:txBody>
      </p:sp>
    </p:spTree>
    <p:extLst>
      <p:ext uri="{BB962C8B-B14F-4D97-AF65-F5344CB8AC3E}">
        <p14:creationId xmlns:p14="http://schemas.microsoft.com/office/powerpoint/2010/main" val="257162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a:bodyPr>
          <a:lstStyle/>
          <a:p>
            <a:endPar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8" name="Title 1"/>
          <p:cNvSpPr txBox="1">
            <a:spLocks/>
          </p:cNvSpPr>
          <p:nvPr/>
        </p:nvSpPr>
        <p:spPr>
          <a:xfrm>
            <a:off x="0" y="0"/>
            <a:ext cx="12192000" cy="100330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o-RO" sz="3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DIAGNOZA PROCESULUI INSTRUCȚIONAL PENTRU ANUL ȘCOLAR 2019-2020</a:t>
            </a:r>
            <a:endParaRPr lang="en-US" sz="3200" b="1" dirty="0">
              <a:solidFill>
                <a:srgbClr val="FFFF00"/>
              </a:solidFill>
              <a:latin typeface="Arial" panose="020B0604020202020204" pitchFamily="34" charset="0"/>
              <a:cs typeface="Arial" panose="020B0604020202020204" pitchFamily="34" charset="0"/>
            </a:endParaRPr>
          </a:p>
        </p:txBody>
      </p:sp>
      <p:sp>
        <p:nvSpPr>
          <p:cNvPr id="4" name="Subtitle 3"/>
          <p:cNvSpPr>
            <a:spLocks noGrp="1"/>
          </p:cNvSpPr>
          <p:nvPr>
            <p:ph type="subTitle" idx="1"/>
          </p:nvPr>
        </p:nvSpPr>
        <p:spPr>
          <a:xfrm>
            <a:off x="0" y="1003301"/>
            <a:ext cx="12192000" cy="5854698"/>
          </a:xfrm>
        </p:spPr>
        <p:txBody>
          <a:bodyPr>
            <a:normAutofit/>
          </a:bodyPr>
          <a:lstStyle/>
          <a:p>
            <a:r>
              <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Obiectivele</a:t>
            </a:r>
            <a:r>
              <a:rPr lang="ro-RO"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INSPECȚIILOR DE SPECIALITATE</a:t>
            </a:r>
            <a:r>
              <a:rPr lang="ro-RO"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proiectate și realizate în semestrul I al anului școlar în curs, au fost următoarele: </a:t>
            </a:r>
            <a:endParaRPr lang="en-US"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dirty="0"/>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54377623"/>
              </p:ext>
            </p:extLst>
          </p:nvPr>
        </p:nvGraphicFramePr>
        <p:xfrm>
          <a:off x="0" y="1739900"/>
          <a:ext cx="12192000" cy="5118098"/>
        </p:xfrm>
        <a:graphic>
          <a:graphicData uri="http://schemas.openxmlformats.org/drawingml/2006/table">
            <a:tbl>
              <a:tblPr firstRow="1" firstCol="1" bandRow="1">
                <a:tableStyleId>{5C22544A-7EE6-4342-B048-85BDC9FD1C3A}</a:tableStyleId>
              </a:tblPr>
              <a:tblGrid>
                <a:gridCol w="12192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gridCol w="1104900">
                  <a:extLst>
                    <a:ext uri="{9D8B030D-6E8A-4147-A177-3AD203B41FA5}">
                      <a16:colId xmlns:a16="http://schemas.microsoft.com/office/drawing/2014/main" val="20002"/>
                    </a:ext>
                  </a:extLst>
                </a:gridCol>
                <a:gridCol w="4191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304800">
                  <a:extLst>
                    <a:ext uri="{9D8B030D-6E8A-4147-A177-3AD203B41FA5}">
                      <a16:colId xmlns:a16="http://schemas.microsoft.com/office/drawing/2014/main" val="20005"/>
                    </a:ext>
                  </a:extLst>
                </a:gridCol>
                <a:gridCol w="1257300">
                  <a:extLst>
                    <a:ext uri="{9D8B030D-6E8A-4147-A177-3AD203B41FA5}">
                      <a16:colId xmlns:a16="http://schemas.microsoft.com/office/drawing/2014/main" val="20006"/>
                    </a:ext>
                  </a:extLst>
                </a:gridCol>
                <a:gridCol w="266700">
                  <a:extLst>
                    <a:ext uri="{9D8B030D-6E8A-4147-A177-3AD203B41FA5}">
                      <a16:colId xmlns:a16="http://schemas.microsoft.com/office/drawing/2014/main" val="20007"/>
                    </a:ext>
                  </a:extLst>
                </a:gridCol>
                <a:gridCol w="1358900">
                  <a:extLst>
                    <a:ext uri="{9D8B030D-6E8A-4147-A177-3AD203B41FA5}">
                      <a16:colId xmlns:a16="http://schemas.microsoft.com/office/drawing/2014/main" val="20008"/>
                    </a:ext>
                  </a:extLst>
                </a:gridCol>
                <a:gridCol w="165100">
                  <a:extLst>
                    <a:ext uri="{9D8B030D-6E8A-4147-A177-3AD203B41FA5}">
                      <a16:colId xmlns:a16="http://schemas.microsoft.com/office/drawing/2014/main" val="20009"/>
                    </a:ext>
                  </a:extLst>
                </a:gridCol>
                <a:gridCol w="965200">
                  <a:extLst>
                    <a:ext uri="{9D8B030D-6E8A-4147-A177-3AD203B41FA5}">
                      <a16:colId xmlns:a16="http://schemas.microsoft.com/office/drawing/2014/main" val="20010"/>
                    </a:ext>
                  </a:extLst>
                </a:gridCol>
                <a:gridCol w="558800">
                  <a:extLst>
                    <a:ext uri="{9D8B030D-6E8A-4147-A177-3AD203B41FA5}">
                      <a16:colId xmlns:a16="http://schemas.microsoft.com/office/drawing/2014/main" val="20011"/>
                    </a:ext>
                  </a:extLst>
                </a:gridCol>
                <a:gridCol w="609600">
                  <a:extLst>
                    <a:ext uri="{9D8B030D-6E8A-4147-A177-3AD203B41FA5}">
                      <a16:colId xmlns:a16="http://schemas.microsoft.com/office/drawing/2014/main" val="20012"/>
                    </a:ext>
                  </a:extLst>
                </a:gridCol>
                <a:gridCol w="914400">
                  <a:extLst>
                    <a:ext uri="{9D8B030D-6E8A-4147-A177-3AD203B41FA5}">
                      <a16:colId xmlns:a16="http://schemas.microsoft.com/office/drawing/2014/main" val="20013"/>
                    </a:ext>
                  </a:extLst>
                </a:gridCol>
                <a:gridCol w="1524000">
                  <a:extLst>
                    <a:ext uri="{9D8B030D-6E8A-4147-A177-3AD203B41FA5}">
                      <a16:colId xmlns:a16="http://schemas.microsoft.com/office/drawing/2014/main" val="20014"/>
                    </a:ext>
                  </a:extLst>
                </a:gridCol>
              </a:tblGrid>
              <a:tr h="219649">
                <a:tc gridSpan="15">
                  <a:txBody>
                    <a:bodyPr/>
                    <a:lstStyle/>
                    <a:p>
                      <a:pPr marL="0" marR="0" algn="ctr">
                        <a:lnSpc>
                          <a:spcPct val="107000"/>
                        </a:lnSpc>
                        <a:spcBef>
                          <a:spcPts val="0"/>
                        </a:spcBef>
                        <a:spcAft>
                          <a:spcPts val="0"/>
                        </a:spcAft>
                      </a:pPr>
                      <a:r>
                        <a:rPr lang="ro-RO" sz="1400" dirty="0">
                          <a:solidFill>
                            <a:schemeClr val="tx1"/>
                          </a:solidFill>
                          <a:effectLst/>
                          <a:latin typeface="Arial Narrow" panose="020B0606020202030204" pitchFamily="34" charset="0"/>
                        </a:rPr>
                        <a:t>SEMESTRUL I, 2019-2020</a:t>
                      </a:r>
                      <a:endParaRPr lang="en-US" sz="14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974301">
                <a:tc>
                  <a:txBody>
                    <a:bodyPr/>
                    <a:lstStyle/>
                    <a:p>
                      <a:pPr marL="0" marR="0" algn="just">
                        <a:lnSpc>
                          <a:spcPct val="107000"/>
                        </a:lnSpc>
                        <a:spcBef>
                          <a:spcPts val="0"/>
                        </a:spcBef>
                        <a:spcAft>
                          <a:spcPts val="800"/>
                        </a:spcAft>
                      </a:pPr>
                      <a:r>
                        <a:rPr lang="ro-RO" sz="1400" dirty="0">
                          <a:solidFill>
                            <a:schemeClr val="tx1"/>
                          </a:solidFill>
                          <a:effectLst>
                            <a:outerShdw blurRad="38100" dist="38100" dir="2700000" algn="tl">
                              <a:srgbClr val="000000">
                                <a:alpha val="43137"/>
                              </a:srgbClr>
                            </a:outerShdw>
                          </a:effectLst>
                          <a:latin typeface="Arial Narrow" panose="020B0606020202030204" pitchFamily="34" charset="0"/>
                        </a:rPr>
                        <a:t>I.S.1 – Monitorizarea implementării curriculumului la clasele a V-a, a VI-a, a VII-a</a:t>
                      </a:r>
                      <a:endParaRPr lang="en-US" sz="1400" dirty="0">
                        <a:solidFill>
                          <a:schemeClr val="tx1"/>
                        </a:solidFill>
                        <a:effectLst>
                          <a:outerShdw blurRad="38100" dist="38100" dir="2700000" algn="tl">
                            <a:srgbClr val="000000">
                              <a:alpha val="43137"/>
                            </a:srgbClr>
                          </a:outerShdw>
                        </a:effectLst>
                        <a:latin typeface="Arial Narrow" panose="020B0606020202030204" pitchFamily="34" charset="0"/>
                      </a:endParaRPr>
                    </a:p>
                    <a:p>
                      <a:pPr marL="0" marR="0" algn="just">
                        <a:lnSpc>
                          <a:spcPct val="107000"/>
                        </a:lnSpc>
                        <a:spcBef>
                          <a:spcPts val="0"/>
                        </a:spcBef>
                        <a:spcAft>
                          <a:spcPts val="0"/>
                        </a:spcAft>
                      </a:pPr>
                      <a:r>
                        <a:rPr lang="ro-RO" sz="1400" dirty="0">
                          <a:solidFill>
                            <a:schemeClr val="tx1"/>
                          </a:solidFill>
                          <a:effectLst>
                            <a:outerShdw blurRad="38100" dist="38100" dir="2700000" algn="tl">
                              <a:srgbClr val="000000">
                                <a:alpha val="43137"/>
                              </a:srgbClr>
                            </a:outerShdw>
                          </a:effectLst>
                          <a:latin typeface="Arial Narrow" panose="020B0606020202030204" pitchFamily="34" charset="0"/>
                        </a:rPr>
                        <a:t> </a:t>
                      </a:r>
                      <a:endParaRPr lang="en-US" sz="1400" dirty="0">
                        <a:solidFill>
                          <a:schemeClr val="tx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solidFill>
                      <a:srgbClr val="FFFF00"/>
                    </a:solidFill>
                  </a:tcPr>
                </a:tc>
                <a:tc gridSpan="2">
                  <a:txBody>
                    <a:bodyPr/>
                    <a:lstStyle/>
                    <a:p>
                      <a:pPr marL="0" marR="0" algn="just">
                        <a:lnSpc>
                          <a:spcPct val="107000"/>
                        </a:lnSpc>
                        <a:spcBef>
                          <a:spcPts val="0"/>
                        </a:spcBef>
                        <a:spcAft>
                          <a:spcPts val="800"/>
                        </a:spcAft>
                      </a:pPr>
                      <a:r>
                        <a:rPr lang="ro-RO" sz="1400" b="1" dirty="0">
                          <a:solidFill>
                            <a:schemeClr val="tx1"/>
                          </a:solidFill>
                          <a:effectLst>
                            <a:outerShdw blurRad="38100" dist="38100" dir="2700000" algn="tl">
                              <a:srgbClr val="000000">
                                <a:alpha val="43137"/>
                              </a:srgbClr>
                            </a:outerShdw>
                          </a:effectLst>
                          <a:latin typeface="Arial Narrow" panose="020B0606020202030204" pitchFamily="34" charset="0"/>
                        </a:rPr>
                        <a:t>I.S.2 – Consilierea cadrelor didactice debutante sau fără studii corespunzătoare postului</a:t>
                      </a:r>
                      <a:endParaRPr lang="en-US" sz="1400" b="1" dirty="0">
                        <a:solidFill>
                          <a:schemeClr val="tx1"/>
                        </a:solidFill>
                        <a:effectLst>
                          <a:outerShdw blurRad="38100" dist="38100" dir="2700000" algn="tl">
                            <a:srgbClr val="000000">
                              <a:alpha val="43137"/>
                            </a:srgbClr>
                          </a:outerShdw>
                        </a:effectLst>
                        <a:latin typeface="Arial Narrow" panose="020B0606020202030204" pitchFamily="34" charset="0"/>
                      </a:endParaRPr>
                    </a:p>
                    <a:p>
                      <a:pPr marL="0" marR="0" algn="just">
                        <a:lnSpc>
                          <a:spcPct val="107000"/>
                        </a:lnSpc>
                        <a:spcBef>
                          <a:spcPts val="0"/>
                        </a:spcBef>
                        <a:spcAft>
                          <a:spcPts val="0"/>
                        </a:spcAft>
                      </a:pPr>
                      <a:r>
                        <a:rPr lang="ro-RO" sz="1400" b="1" dirty="0">
                          <a:solidFill>
                            <a:schemeClr val="tx1"/>
                          </a:solidFill>
                          <a:effectLst>
                            <a:outerShdw blurRad="38100" dist="38100" dir="2700000" algn="tl">
                              <a:srgbClr val="000000">
                                <a:alpha val="43137"/>
                              </a:srgbClr>
                            </a:outerShdw>
                          </a:effectLst>
                          <a:latin typeface="Arial Narrow" panose="020B0606020202030204" pitchFamily="34" charset="0"/>
                        </a:rPr>
                        <a:t> </a:t>
                      </a:r>
                      <a:endParaRPr lang="en-US" sz="1400" b="1" dirty="0">
                        <a:solidFill>
                          <a:schemeClr val="tx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gn="just">
                        <a:lnSpc>
                          <a:spcPct val="107000"/>
                        </a:lnSpc>
                        <a:spcBef>
                          <a:spcPts val="0"/>
                        </a:spcBef>
                        <a:spcAft>
                          <a:spcPts val="800"/>
                        </a:spcAft>
                      </a:pPr>
                      <a:endParaRPr lang="en-US" sz="1400" dirty="0">
                        <a:solidFill>
                          <a:schemeClr val="tx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gn="just">
                        <a:lnSpc>
                          <a:spcPct val="107000"/>
                        </a:lnSpc>
                        <a:spcBef>
                          <a:spcPts val="0"/>
                        </a:spcBef>
                        <a:spcAft>
                          <a:spcPts val="0"/>
                        </a:spcAft>
                      </a:pPr>
                      <a:r>
                        <a:rPr lang="ro-RO" sz="1400" b="1" dirty="0">
                          <a:solidFill>
                            <a:schemeClr val="tx1"/>
                          </a:solidFill>
                          <a:effectLst>
                            <a:outerShdw blurRad="38100" dist="38100" dir="2700000" algn="tl">
                              <a:srgbClr val="000000">
                                <a:alpha val="43137"/>
                              </a:srgbClr>
                            </a:outerShdw>
                          </a:effectLst>
                          <a:latin typeface="Arial Narrow" panose="020B0606020202030204" pitchFamily="34" charset="0"/>
                        </a:rPr>
                        <a:t>I.S.3 – Inspecții de specialitate din graficul propriu al fiecărui inspector școlar</a:t>
                      </a:r>
                      <a:endParaRPr lang="en-US" sz="1400" b="1" dirty="0">
                        <a:solidFill>
                          <a:schemeClr val="tx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solidFill>
                      <a:srgbClr val="FFFF00"/>
                    </a:solidFill>
                  </a:tcPr>
                </a:tc>
                <a:tc hMerge="1">
                  <a:txBody>
                    <a:bodyPr/>
                    <a:lstStyle/>
                    <a:p>
                      <a:pPr marL="0" marR="0" algn="just">
                        <a:lnSpc>
                          <a:spcPct val="107000"/>
                        </a:lnSpc>
                        <a:spcBef>
                          <a:spcPts val="0"/>
                        </a:spcBef>
                        <a:spcAft>
                          <a:spcPts val="0"/>
                        </a:spcAft>
                      </a:pPr>
                      <a:endParaRPr lang="en-US" sz="1400" dirty="0">
                        <a:solidFill>
                          <a:schemeClr val="tx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gn="just">
                        <a:lnSpc>
                          <a:spcPct val="107000"/>
                        </a:lnSpc>
                        <a:spcBef>
                          <a:spcPts val="0"/>
                        </a:spcBef>
                        <a:spcAft>
                          <a:spcPts val="800"/>
                        </a:spcAft>
                      </a:pPr>
                      <a:r>
                        <a:rPr lang="ro-RO" sz="1400" b="1" dirty="0">
                          <a:solidFill>
                            <a:schemeClr val="tx1"/>
                          </a:solidFill>
                          <a:effectLst>
                            <a:outerShdw blurRad="38100" dist="38100" dir="2700000" algn="tl">
                              <a:srgbClr val="000000">
                                <a:alpha val="43137"/>
                              </a:srgbClr>
                            </a:outerShdw>
                          </a:effectLst>
                          <a:latin typeface="Arial Narrow" panose="020B0606020202030204" pitchFamily="34" charset="0"/>
                        </a:rPr>
                        <a:t>I.S.4 – Consilierea cadrelor didactice de specialitate în vederea abordării integrate a curriculumului. Identificarea exemplelor de bună practică privind inovarea didactică (digitalizarea învățării, interdisciplinaritate etc.) </a:t>
                      </a:r>
                      <a:endParaRPr lang="en-US" sz="1400" b="1" dirty="0">
                        <a:solidFill>
                          <a:schemeClr val="tx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gn="just">
                        <a:lnSpc>
                          <a:spcPct val="107000"/>
                        </a:lnSpc>
                        <a:spcBef>
                          <a:spcPts val="0"/>
                        </a:spcBef>
                        <a:spcAft>
                          <a:spcPts val="800"/>
                        </a:spcAft>
                      </a:pPr>
                      <a:endParaRPr lang="en-US" sz="1400" dirty="0">
                        <a:solidFill>
                          <a:schemeClr val="tx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gn="just">
                        <a:lnSpc>
                          <a:spcPct val="107000"/>
                        </a:lnSpc>
                        <a:spcBef>
                          <a:spcPts val="0"/>
                        </a:spcBef>
                        <a:spcAft>
                          <a:spcPts val="0"/>
                        </a:spcAft>
                      </a:pPr>
                      <a:r>
                        <a:rPr lang="ro-RO" sz="1400" b="1" dirty="0">
                          <a:solidFill>
                            <a:schemeClr val="tx1"/>
                          </a:solidFill>
                          <a:effectLst>
                            <a:outerShdw blurRad="38100" dist="38100" dir="2700000" algn="tl">
                              <a:srgbClr val="000000">
                                <a:alpha val="43137"/>
                              </a:srgbClr>
                            </a:outerShdw>
                          </a:effectLst>
                          <a:latin typeface="Arial Narrow" panose="020B0606020202030204" pitchFamily="34" charset="0"/>
                        </a:rPr>
                        <a:t>I.S.5 – Monitorizarea implementării noului curriculum preșcolar aprobat prin O.M.E.N. nr. 4694 / 02.08.2019; monitorizarea desfășurării activităților opționale în unitățile de învățământ preșcolar; monitorizarea implementării proiectelelor din domeniul educației timpurii</a:t>
                      </a:r>
                      <a:endParaRPr lang="en-US" sz="1400" b="1" dirty="0">
                        <a:solidFill>
                          <a:schemeClr val="tx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solidFill>
                      <a:srgbClr val="FFFF00"/>
                    </a:solidFill>
                  </a:tcPr>
                </a:tc>
                <a:tc hMerge="1">
                  <a:txBody>
                    <a:bodyPr/>
                    <a:lstStyle/>
                    <a:p>
                      <a:pPr marL="0" marR="0" algn="just">
                        <a:lnSpc>
                          <a:spcPct val="107000"/>
                        </a:lnSpc>
                        <a:spcBef>
                          <a:spcPts val="0"/>
                        </a:spcBef>
                        <a:spcAft>
                          <a:spcPts val="0"/>
                        </a:spcAft>
                      </a:pPr>
                      <a:endParaRPr lang="en-US" sz="1400" dirty="0">
                        <a:solidFill>
                          <a:schemeClr val="tx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gn="just">
                        <a:lnSpc>
                          <a:spcPct val="107000"/>
                        </a:lnSpc>
                        <a:spcBef>
                          <a:spcPts val="0"/>
                        </a:spcBef>
                        <a:spcAft>
                          <a:spcPts val="800"/>
                        </a:spcAft>
                      </a:pPr>
                      <a:r>
                        <a:rPr lang="ro-RO" sz="1400" b="1" dirty="0">
                          <a:solidFill>
                            <a:schemeClr val="tx1"/>
                          </a:solidFill>
                          <a:effectLst>
                            <a:outerShdw blurRad="38100" dist="38100" dir="2700000" algn="tl">
                              <a:srgbClr val="000000">
                                <a:alpha val="43137"/>
                              </a:srgbClr>
                            </a:outerShdw>
                          </a:effectLst>
                          <a:latin typeface="Arial Narrow" panose="020B0606020202030204" pitchFamily="34" charset="0"/>
                        </a:rPr>
                        <a:t>I.S.6 – Inspecţii de specialitate (curente 2 grad I serie 2021, speciale grad II sesiune 2020 etc.)</a:t>
                      </a:r>
                      <a:endParaRPr lang="en-US" sz="1400" b="1" dirty="0">
                        <a:solidFill>
                          <a:schemeClr val="tx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gn="just">
                        <a:lnSpc>
                          <a:spcPct val="107000"/>
                        </a:lnSpc>
                        <a:spcBef>
                          <a:spcPts val="0"/>
                        </a:spcBef>
                        <a:spcAft>
                          <a:spcPts val="800"/>
                        </a:spcAft>
                      </a:pPr>
                      <a:endParaRPr lang="en-US" sz="1400" dirty="0">
                        <a:solidFill>
                          <a:schemeClr val="tx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gn="just">
                        <a:lnSpc>
                          <a:spcPct val="107000"/>
                        </a:lnSpc>
                        <a:spcBef>
                          <a:spcPts val="0"/>
                        </a:spcBef>
                        <a:spcAft>
                          <a:spcPts val="800"/>
                        </a:spcAft>
                      </a:pPr>
                      <a:r>
                        <a:rPr lang="ro-RO" sz="1400" b="1" dirty="0">
                          <a:solidFill>
                            <a:schemeClr val="tx1"/>
                          </a:solidFill>
                          <a:effectLst>
                            <a:outerShdw blurRad="38100" dist="38100" dir="2700000" algn="tl">
                              <a:srgbClr val="000000">
                                <a:alpha val="43137"/>
                              </a:srgbClr>
                            </a:outerShdw>
                          </a:effectLst>
                          <a:latin typeface="Arial Narrow" panose="020B0606020202030204" pitchFamily="34" charset="0"/>
                        </a:rPr>
                        <a:t>I.S.7. – Inspecții la clasă pentru obținerea definitivării în învățământ</a:t>
                      </a:r>
                      <a:endParaRPr lang="en-US" sz="1400" b="1" dirty="0">
                        <a:solidFill>
                          <a:schemeClr val="tx1"/>
                        </a:solidFill>
                        <a:effectLst>
                          <a:outerShdw blurRad="38100" dist="38100" dir="2700000" algn="tl">
                            <a:srgbClr val="000000">
                              <a:alpha val="43137"/>
                            </a:srgbClr>
                          </a:outerShdw>
                        </a:effectLst>
                        <a:latin typeface="Arial Narrow" panose="020B0606020202030204" pitchFamily="34" charset="0"/>
                      </a:endParaRPr>
                    </a:p>
                    <a:p>
                      <a:pPr marL="0" marR="0" algn="just">
                        <a:lnSpc>
                          <a:spcPct val="107000"/>
                        </a:lnSpc>
                        <a:spcBef>
                          <a:spcPts val="0"/>
                        </a:spcBef>
                        <a:spcAft>
                          <a:spcPts val="0"/>
                        </a:spcAft>
                      </a:pPr>
                      <a:r>
                        <a:rPr lang="ro-RO" sz="1400" b="1" dirty="0">
                          <a:solidFill>
                            <a:schemeClr val="tx1"/>
                          </a:solidFill>
                          <a:effectLst>
                            <a:outerShdw blurRad="38100" dist="38100" dir="2700000" algn="tl">
                              <a:srgbClr val="000000">
                                <a:alpha val="43137"/>
                              </a:srgbClr>
                            </a:outerShdw>
                          </a:effectLst>
                          <a:latin typeface="Arial Narrow" panose="020B0606020202030204" pitchFamily="34" charset="0"/>
                        </a:rPr>
                        <a:t> </a:t>
                      </a:r>
                      <a:endParaRPr lang="en-US" sz="1400" b="1" dirty="0">
                        <a:solidFill>
                          <a:schemeClr val="tx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solidFill>
                      <a:srgbClr val="FFFF00"/>
                    </a:solidFill>
                  </a:tcPr>
                </a:tc>
                <a:tc hMerge="1">
                  <a:txBody>
                    <a:bodyPr/>
                    <a:lstStyle/>
                    <a:p>
                      <a:pPr marL="0" marR="0" algn="just">
                        <a:lnSpc>
                          <a:spcPct val="107000"/>
                        </a:lnSpc>
                        <a:spcBef>
                          <a:spcPts val="0"/>
                        </a:spcBef>
                        <a:spcAft>
                          <a:spcPts val="800"/>
                        </a:spcAft>
                      </a:pPr>
                      <a:endParaRPr lang="en-US" sz="1400" dirty="0">
                        <a:solidFill>
                          <a:schemeClr val="tx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gn="just">
                        <a:lnSpc>
                          <a:spcPct val="107000"/>
                        </a:lnSpc>
                        <a:spcBef>
                          <a:spcPts val="0"/>
                        </a:spcBef>
                        <a:spcAft>
                          <a:spcPts val="800"/>
                        </a:spcAft>
                      </a:pPr>
                      <a:r>
                        <a:rPr lang="ro-RO" sz="1400" b="1" dirty="0">
                          <a:solidFill>
                            <a:schemeClr val="tx1"/>
                          </a:solidFill>
                          <a:effectLst>
                            <a:outerShdw blurRad="38100" dist="38100" dir="2700000" algn="tl">
                              <a:srgbClr val="000000">
                                <a:alpha val="43137"/>
                              </a:srgbClr>
                            </a:outerShdw>
                          </a:effectLst>
                          <a:latin typeface="Arial Narrow" panose="020B0606020202030204" pitchFamily="34" charset="0"/>
                        </a:rPr>
                        <a:t>I.S.8. – Monitorizarea derulării, la nivelul disciplinelor de învățământ din Planurile – cadru / niveluri de școlaritate, a activităților de învățare diferențiată: învățare remedială, consolidarea cunoştinţelor sau pentru stimularea elevilor capabili de performanţe superioare; activități de pregătire specială a copiilor/elevilor cu ritm lent de învăţare, pentru examene / evaluări şi concursuri şcolare</a:t>
                      </a:r>
                      <a:endParaRPr lang="en-US" sz="1400" b="1" dirty="0">
                        <a:solidFill>
                          <a:schemeClr val="tx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gn="just">
                        <a:lnSpc>
                          <a:spcPct val="107000"/>
                        </a:lnSpc>
                        <a:spcBef>
                          <a:spcPts val="0"/>
                        </a:spcBef>
                        <a:spcAft>
                          <a:spcPts val="800"/>
                        </a:spcAft>
                      </a:pPr>
                      <a:endParaRPr lang="en-US" sz="1400" dirty="0">
                        <a:solidFill>
                          <a:schemeClr val="tx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462074">
                <a:tc gridSpan="15">
                  <a:txBody>
                    <a:bodyPr/>
                    <a:lstStyle/>
                    <a:p>
                      <a:pPr marL="0" marR="211455" algn="ctr">
                        <a:lnSpc>
                          <a:spcPct val="107000"/>
                        </a:lnSpc>
                        <a:spcBef>
                          <a:spcPts val="0"/>
                        </a:spcBef>
                        <a:spcAft>
                          <a:spcPts val="0"/>
                        </a:spcAft>
                      </a:pPr>
                      <a:r>
                        <a:rPr lang="ro-RO" sz="2800" dirty="0">
                          <a:effectLst>
                            <a:outerShdw blurRad="38100" dist="38100" dir="2700000" algn="tl">
                              <a:srgbClr val="000000">
                                <a:alpha val="43137"/>
                              </a:srgbClr>
                            </a:outerShdw>
                          </a:effectLst>
                          <a:latin typeface="Ink Free" panose="03080402000500000000" pitchFamily="66" charset="0"/>
                        </a:rPr>
                        <a:t>274</a:t>
                      </a:r>
                      <a:endParaRPr lang="en-US" sz="2800" dirty="0">
                        <a:effectLst>
                          <a:outerShdw blurRad="38100" dist="38100" dir="2700000" algn="tl">
                            <a:srgbClr val="000000">
                              <a:alpha val="43137"/>
                            </a:srgbClr>
                          </a:outerShdw>
                        </a:effectLst>
                        <a:latin typeface="Ink Free" panose="03080402000500000000" pitchFamily="66" charset="0"/>
                        <a:ea typeface="Calibri" panose="020F0502020204030204" pitchFamily="34" charset="0"/>
                        <a:cs typeface="Times New Roman" panose="02020603050405020304" pitchFamily="18" charset="0"/>
                      </a:endParaRPr>
                    </a:p>
                  </a:txBody>
                  <a:tcPr marL="68580" marR="68580" marT="0" marB="0">
                    <a:solidFill>
                      <a:schemeClr val="tx2">
                        <a:lumMod val="5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462074">
                <a:tc gridSpan="2">
                  <a:txBody>
                    <a:bodyPr/>
                    <a:lstStyle/>
                    <a:p>
                      <a:pPr marL="0" marR="0" algn="ctr">
                        <a:lnSpc>
                          <a:spcPct val="107000"/>
                        </a:lnSpc>
                        <a:spcBef>
                          <a:spcPts val="0"/>
                        </a:spcBef>
                        <a:spcAft>
                          <a:spcPts val="0"/>
                        </a:spcAft>
                      </a:pPr>
                      <a:r>
                        <a:rPr lang="ro-RO" sz="2800" b="1" dirty="0">
                          <a:solidFill>
                            <a:schemeClr val="tx1"/>
                          </a:solidFill>
                          <a:effectLst>
                            <a:outerShdw blurRad="38100" dist="38100" dir="2700000" algn="tl">
                              <a:srgbClr val="000000">
                                <a:alpha val="43137"/>
                              </a:srgbClr>
                            </a:outerShdw>
                          </a:effectLst>
                          <a:latin typeface="Ink Free" panose="03080402000500000000" pitchFamily="66" charset="0"/>
                        </a:rPr>
                        <a:t>37</a:t>
                      </a:r>
                      <a:endParaRPr lang="en-US" sz="2800" b="1" dirty="0">
                        <a:solidFill>
                          <a:schemeClr val="tx1"/>
                        </a:solidFill>
                        <a:effectLst>
                          <a:outerShdw blurRad="38100" dist="38100" dir="2700000" algn="tl">
                            <a:srgbClr val="000000">
                              <a:alpha val="43137"/>
                            </a:srgbClr>
                          </a:outerShdw>
                        </a:effectLst>
                        <a:latin typeface="Ink Free" panose="03080402000500000000" pitchFamily="66" charset="0"/>
                        <a:ea typeface="Calibri" panose="020F0502020204030204" pitchFamily="34" charset="0"/>
                        <a:cs typeface="Times New Roman" panose="02020603050405020304" pitchFamily="18" charset="0"/>
                      </a:endParaRPr>
                    </a:p>
                  </a:txBody>
                  <a:tcPr marL="68580" marR="68580" marT="0" marB="0">
                    <a:solidFill>
                      <a:srgbClr val="FFFF00"/>
                    </a:solidFill>
                  </a:tcPr>
                </a:tc>
                <a:tc hMerge="1">
                  <a:txBody>
                    <a:bodyPr/>
                    <a:lstStyle/>
                    <a:p>
                      <a:endParaRPr lang="en-US"/>
                    </a:p>
                  </a:txBody>
                  <a:tcPr/>
                </a:tc>
                <a:tc gridSpan="2">
                  <a:txBody>
                    <a:bodyPr/>
                    <a:lstStyle/>
                    <a:p>
                      <a:pPr marL="0" marR="0" algn="ctr">
                        <a:lnSpc>
                          <a:spcPct val="107000"/>
                        </a:lnSpc>
                        <a:spcBef>
                          <a:spcPts val="0"/>
                        </a:spcBef>
                        <a:spcAft>
                          <a:spcPts val="0"/>
                        </a:spcAft>
                      </a:pPr>
                      <a:r>
                        <a:rPr lang="ro-RO" sz="2800" b="1" dirty="0">
                          <a:solidFill>
                            <a:schemeClr val="tx1"/>
                          </a:solidFill>
                          <a:effectLst>
                            <a:outerShdw blurRad="38100" dist="38100" dir="2700000" algn="tl">
                              <a:srgbClr val="000000">
                                <a:alpha val="43137"/>
                              </a:srgbClr>
                            </a:outerShdw>
                          </a:effectLst>
                          <a:latin typeface="Ink Free" panose="03080402000500000000" pitchFamily="66" charset="0"/>
                        </a:rPr>
                        <a:t>9</a:t>
                      </a:r>
                      <a:endParaRPr lang="en-US" sz="2800" b="1" dirty="0">
                        <a:solidFill>
                          <a:schemeClr val="tx1"/>
                        </a:solidFill>
                        <a:effectLst>
                          <a:outerShdw blurRad="38100" dist="38100" dir="2700000" algn="tl">
                            <a:srgbClr val="000000">
                              <a:alpha val="43137"/>
                            </a:srgbClr>
                          </a:outerShdw>
                        </a:effectLst>
                        <a:latin typeface="Ink Free" panose="03080402000500000000" pitchFamily="66" charset="0"/>
                        <a:ea typeface="Calibri" panose="020F0502020204030204" pitchFamily="34" charset="0"/>
                        <a:cs typeface="Times New Roman" panose="02020603050405020304" pitchFamily="18" charset="0"/>
                      </a:endParaRPr>
                    </a:p>
                  </a:txBody>
                  <a:tcPr marL="68580" marR="68580" marT="0" marB="0">
                    <a:solidFill>
                      <a:srgbClr val="FFFF00"/>
                    </a:solidFill>
                  </a:tcPr>
                </a:tc>
                <a:tc hMerge="1">
                  <a:txBody>
                    <a:bodyPr/>
                    <a:lstStyle/>
                    <a:p>
                      <a:endParaRPr lang="en-US"/>
                    </a:p>
                  </a:txBody>
                  <a:tcPr/>
                </a:tc>
                <a:tc gridSpan="2">
                  <a:txBody>
                    <a:bodyPr/>
                    <a:lstStyle/>
                    <a:p>
                      <a:pPr marL="0" marR="0" algn="ctr">
                        <a:lnSpc>
                          <a:spcPct val="107000"/>
                        </a:lnSpc>
                        <a:spcBef>
                          <a:spcPts val="0"/>
                        </a:spcBef>
                        <a:spcAft>
                          <a:spcPts val="0"/>
                        </a:spcAft>
                      </a:pPr>
                      <a:r>
                        <a:rPr lang="ro-RO" sz="2800" b="1" dirty="0">
                          <a:solidFill>
                            <a:schemeClr val="tx1"/>
                          </a:solidFill>
                          <a:effectLst>
                            <a:outerShdw blurRad="38100" dist="38100" dir="2700000" algn="tl">
                              <a:srgbClr val="000000">
                                <a:alpha val="43137"/>
                              </a:srgbClr>
                            </a:outerShdw>
                          </a:effectLst>
                          <a:latin typeface="Ink Free" panose="03080402000500000000" pitchFamily="66" charset="0"/>
                        </a:rPr>
                        <a:t>39</a:t>
                      </a:r>
                      <a:endParaRPr lang="en-US" sz="2800" b="1" dirty="0">
                        <a:solidFill>
                          <a:schemeClr val="tx1"/>
                        </a:solidFill>
                        <a:effectLst>
                          <a:outerShdw blurRad="38100" dist="38100" dir="2700000" algn="tl">
                            <a:srgbClr val="000000">
                              <a:alpha val="43137"/>
                            </a:srgbClr>
                          </a:outerShdw>
                        </a:effectLst>
                        <a:latin typeface="Ink Free" panose="03080402000500000000" pitchFamily="66" charset="0"/>
                        <a:ea typeface="Calibri" panose="020F0502020204030204" pitchFamily="34" charset="0"/>
                        <a:cs typeface="Times New Roman" panose="02020603050405020304" pitchFamily="18" charset="0"/>
                      </a:endParaRPr>
                    </a:p>
                  </a:txBody>
                  <a:tcPr marL="68580" marR="68580" marT="0" marB="0">
                    <a:solidFill>
                      <a:srgbClr val="FFFF00"/>
                    </a:solidFill>
                  </a:tcPr>
                </a:tc>
                <a:tc hMerge="1">
                  <a:txBody>
                    <a:bodyPr/>
                    <a:lstStyle/>
                    <a:p>
                      <a:endParaRPr lang="en-US"/>
                    </a:p>
                  </a:txBody>
                  <a:tcPr/>
                </a:tc>
                <a:tc gridSpan="2">
                  <a:txBody>
                    <a:bodyPr/>
                    <a:lstStyle/>
                    <a:p>
                      <a:pPr marL="0" marR="0" algn="ctr">
                        <a:lnSpc>
                          <a:spcPct val="107000"/>
                        </a:lnSpc>
                        <a:spcBef>
                          <a:spcPts val="0"/>
                        </a:spcBef>
                        <a:spcAft>
                          <a:spcPts val="0"/>
                        </a:spcAft>
                      </a:pPr>
                      <a:r>
                        <a:rPr lang="ro-RO" sz="2800" b="1" dirty="0">
                          <a:solidFill>
                            <a:schemeClr val="tx1"/>
                          </a:solidFill>
                          <a:effectLst>
                            <a:outerShdw blurRad="38100" dist="38100" dir="2700000" algn="tl">
                              <a:srgbClr val="000000">
                                <a:alpha val="43137"/>
                              </a:srgbClr>
                            </a:outerShdw>
                          </a:effectLst>
                          <a:latin typeface="Ink Free" panose="03080402000500000000" pitchFamily="66" charset="0"/>
                        </a:rPr>
                        <a:t>14</a:t>
                      </a:r>
                      <a:endParaRPr lang="en-US" sz="2800" b="1" dirty="0">
                        <a:solidFill>
                          <a:schemeClr val="tx1"/>
                        </a:solidFill>
                        <a:effectLst>
                          <a:outerShdw blurRad="38100" dist="38100" dir="2700000" algn="tl">
                            <a:srgbClr val="000000">
                              <a:alpha val="43137"/>
                            </a:srgbClr>
                          </a:outerShdw>
                        </a:effectLst>
                        <a:latin typeface="Ink Free" panose="03080402000500000000" pitchFamily="66" charset="0"/>
                        <a:ea typeface="Calibri" panose="020F0502020204030204" pitchFamily="34" charset="0"/>
                        <a:cs typeface="Times New Roman" panose="02020603050405020304" pitchFamily="18" charset="0"/>
                      </a:endParaRPr>
                    </a:p>
                  </a:txBody>
                  <a:tcPr marL="68580" marR="68580" marT="0" marB="0">
                    <a:solidFill>
                      <a:srgbClr val="FFFF00"/>
                    </a:solidFill>
                  </a:tcPr>
                </a:tc>
                <a:tc hMerge="1">
                  <a:txBody>
                    <a:bodyPr/>
                    <a:lstStyle/>
                    <a:p>
                      <a:endParaRPr lang="en-US"/>
                    </a:p>
                  </a:txBody>
                  <a:tcPr/>
                </a:tc>
                <a:tc gridSpan="2">
                  <a:txBody>
                    <a:bodyPr/>
                    <a:lstStyle/>
                    <a:p>
                      <a:pPr marL="0" marR="0" algn="ctr">
                        <a:lnSpc>
                          <a:spcPct val="107000"/>
                        </a:lnSpc>
                        <a:spcBef>
                          <a:spcPts val="0"/>
                        </a:spcBef>
                        <a:spcAft>
                          <a:spcPts val="0"/>
                        </a:spcAft>
                      </a:pPr>
                      <a:r>
                        <a:rPr lang="ro-RO" sz="2800" b="1" dirty="0">
                          <a:solidFill>
                            <a:schemeClr val="tx1"/>
                          </a:solidFill>
                          <a:effectLst>
                            <a:outerShdw blurRad="38100" dist="38100" dir="2700000" algn="tl">
                              <a:srgbClr val="000000">
                                <a:alpha val="43137"/>
                              </a:srgbClr>
                            </a:outerShdw>
                          </a:effectLst>
                          <a:latin typeface="Ink Free" panose="03080402000500000000" pitchFamily="66" charset="0"/>
                        </a:rPr>
                        <a:t>10</a:t>
                      </a:r>
                      <a:endParaRPr lang="en-US" sz="2800" b="1" dirty="0">
                        <a:solidFill>
                          <a:schemeClr val="tx1"/>
                        </a:solidFill>
                        <a:effectLst>
                          <a:outerShdw blurRad="38100" dist="38100" dir="2700000" algn="tl">
                            <a:srgbClr val="000000">
                              <a:alpha val="43137"/>
                            </a:srgbClr>
                          </a:outerShdw>
                        </a:effectLst>
                        <a:latin typeface="Ink Free" panose="03080402000500000000" pitchFamily="66" charset="0"/>
                        <a:ea typeface="Calibri" panose="020F0502020204030204" pitchFamily="34" charset="0"/>
                        <a:cs typeface="Times New Roman" panose="02020603050405020304" pitchFamily="18" charset="0"/>
                      </a:endParaRPr>
                    </a:p>
                  </a:txBody>
                  <a:tcPr marL="68580" marR="68580" marT="0" marB="0">
                    <a:solidFill>
                      <a:srgbClr val="FFFF00"/>
                    </a:solidFill>
                  </a:tcPr>
                </a:tc>
                <a:tc hMerge="1">
                  <a:txBody>
                    <a:bodyPr/>
                    <a:lstStyle/>
                    <a:p>
                      <a:endParaRPr lang="en-US"/>
                    </a:p>
                  </a:txBody>
                  <a:tcPr/>
                </a:tc>
                <a:tc gridSpan="2">
                  <a:txBody>
                    <a:bodyPr/>
                    <a:lstStyle/>
                    <a:p>
                      <a:pPr marL="0" marR="0" algn="ctr">
                        <a:lnSpc>
                          <a:spcPct val="107000"/>
                        </a:lnSpc>
                        <a:spcBef>
                          <a:spcPts val="0"/>
                        </a:spcBef>
                        <a:spcAft>
                          <a:spcPts val="0"/>
                        </a:spcAft>
                      </a:pPr>
                      <a:r>
                        <a:rPr lang="ro-RO" sz="2800" b="1" dirty="0">
                          <a:solidFill>
                            <a:schemeClr val="tx1"/>
                          </a:solidFill>
                          <a:effectLst>
                            <a:outerShdw blurRad="38100" dist="38100" dir="2700000" algn="tl">
                              <a:srgbClr val="000000">
                                <a:alpha val="43137"/>
                              </a:srgbClr>
                            </a:outerShdw>
                          </a:effectLst>
                          <a:latin typeface="Ink Free" panose="03080402000500000000" pitchFamily="66" charset="0"/>
                        </a:rPr>
                        <a:t>87</a:t>
                      </a:r>
                      <a:endParaRPr lang="en-US" sz="2800" b="1" dirty="0">
                        <a:solidFill>
                          <a:schemeClr val="tx1"/>
                        </a:solidFill>
                        <a:effectLst>
                          <a:outerShdw blurRad="38100" dist="38100" dir="2700000" algn="tl">
                            <a:srgbClr val="000000">
                              <a:alpha val="43137"/>
                            </a:srgbClr>
                          </a:outerShdw>
                        </a:effectLst>
                        <a:latin typeface="Ink Free" panose="03080402000500000000" pitchFamily="66" charset="0"/>
                        <a:ea typeface="Calibri" panose="020F0502020204030204" pitchFamily="34" charset="0"/>
                        <a:cs typeface="Times New Roman" panose="02020603050405020304" pitchFamily="18" charset="0"/>
                      </a:endParaRPr>
                    </a:p>
                  </a:txBody>
                  <a:tcPr marL="68580" marR="68580" marT="0" marB="0">
                    <a:solidFill>
                      <a:srgbClr val="FFFF00"/>
                    </a:solidFill>
                  </a:tcPr>
                </a:tc>
                <a:tc hMerge="1">
                  <a:txBody>
                    <a:bodyPr/>
                    <a:lstStyle/>
                    <a:p>
                      <a:endParaRPr lang="en-US"/>
                    </a:p>
                  </a:txBody>
                  <a:tcPr/>
                </a:tc>
                <a:tc gridSpan="2">
                  <a:txBody>
                    <a:bodyPr/>
                    <a:lstStyle/>
                    <a:p>
                      <a:pPr marL="0" marR="0" algn="ctr">
                        <a:lnSpc>
                          <a:spcPct val="107000"/>
                        </a:lnSpc>
                        <a:spcBef>
                          <a:spcPts val="0"/>
                        </a:spcBef>
                        <a:spcAft>
                          <a:spcPts val="0"/>
                        </a:spcAft>
                      </a:pPr>
                      <a:r>
                        <a:rPr lang="ro-RO" sz="2800" b="1" dirty="0">
                          <a:solidFill>
                            <a:schemeClr val="tx1"/>
                          </a:solidFill>
                          <a:effectLst>
                            <a:outerShdw blurRad="38100" dist="38100" dir="2700000" algn="tl">
                              <a:srgbClr val="000000">
                                <a:alpha val="43137"/>
                              </a:srgbClr>
                            </a:outerShdw>
                          </a:effectLst>
                          <a:latin typeface="Ink Free" panose="03080402000500000000" pitchFamily="66" charset="0"/>
                        </a:rPr>
                        <a:t>66</a:t>
                      </a:r>
                      <a:endParaRPr lang="en-US" sz="2800" b="1" dirty="0">
                        <a:solidFill>
                          <a:schemeClr val="tx1"/>
                        </a:solidFill>
                        <a:effectLst>
                          <a:outerShdw blurRad="38100" dist="38100" dir="2700000" algn="tl">
                            <a:srgbClr val="000000">
                              <a:alpha val="43137"/>
                            </a:srgbClr>
                          </a:outerShdw>
                        </a:effectLst>
                        <a:latin typeface="Ink Free" panose="03080402000500000000" pitchFamily="66" charset="0"/>
                        <a:ea typeface="Calibri" panose="020F0502020204030204" pitchFamily="34" charset="0"/>
                        <a:cs typeface="Times New Roman" panose="02020603050405020304" pitchFamily="18" charset="0"/>
                      </a:endParaRPr>
                    </a:p>
                  </a:txBody>
                  <a:tcPr marL="68580" marR="68580" marT="0" marB="0">
                    <a:solidFill>
                      <a:srgbClr val="FFFF00"/>
                    </a:solidFill>
                  </a:tcPr>
                </a:tc>
                <a:tc hMerge="1">
                  <a:txBody>
                    <a:bodyPr/>
                    <a:lstStyle/>
                    <a:p>
                      <a:endParaRPr lang="en-US"/>
                    </a:p>
                  </a:txBody>
                  <a:tcPr/>
                </a:tc>
                <a:tc>
                  <a:txBody>
                    <a:bodyPr/>
                    <a:lstStyle/>
                    <a:p>
                      <a:pPr marL="0" marR="0" algn="ctr">
                        <a:lnSpc>
                          <a:spcPct val="107000"/>
                        </a:lnSpc>
                        <a:spcBef>
                          <a:spcPts val="0"/>
                        </a:spcBef>
                        <a:spcAft>
                          <a:spcPts val="0"/>
                        </a:spcAft>
                      </a:pPr>
                      <a:r>
                        <a:rPr lang="ro-RO" sz="2800" b="1" dirty="0">
                          <a:solidFill>
                            <a:schemeClr val="tx1"/>
                          </a:solidFill>
                          <a:effectLst>
                            <a:outerShdw blurRad="38100" dist="38100" dir="2700000" algn="tl">
                              <a:srgbClr val="000000">
                                <a:alpha val="43137"/>
                              </a:srgbClr>
                            </a:outerShdw>
                          </a:effectLst>
                          <a:latin typeface="Ink Free" panose="03080402000500000000" pitchFamily="66" charset="0"/>
                        </a:rPr>
                        <a:t>17</a:t>
                      </a:r>
                      <a:endParaRPr lang="en-US" sz="2800" b="1" dirty="0">
                        <a:solidFill>
                          <a:schemeClr val="tx1"/>
                        </a:solidFill>
                        <a:effectLst>
                          <a:outerShdw blurRad="38100" dist="38100" dir="2700000" algn="tl">
                            <a:srgbClr val="000000">
                              <a:alpha val="43137"/>
                            </a:srgbClr>
                          </a:outerShdw>
                        </a:effectLst>
                        <a:latin typeface="Ink Free" panose="03080402000500000000" pitchFamily="66" charset="0"/>
                        <a:ea typeface="Calibri" panose="020F0502020204030204" pitchFamily="34" charset="0"/>
                        <a:cs typeface="Times New Roman" panose="02020603050405020304" pitchFamily="18" charset="0"/>
                      </a:endParaRPr>
                    </a:p>
                  </a:txBody>
                  <a:tcPr marL="68580" marR="68580" marT="0" marB="0">
                    <a:solidFill>
                      <a:srgbClr val="FFFF00"/>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805881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ormAutofit/>
          </a:bodyPr>
          <a:lstStyle/>
          <a:p>
            <a:endParaRPr lang="en-US"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4" name="Subtitle 3"/>
          <p:cNvSpPr>
            <a:spLocks noGrp="1"/>
          </p:cNvSpPr>
          <p:nvPr>
            <p:ph type="subTitle" idx="1"/>
          </p:nvPr>
        </p:nvSpPr>
        <p:spPr>
          <a:xfrm>
            <a:off x="0" y="0"/>
            <a:ext cx="12192000" cy="6857999"/>
          </a:xfrm>
        </p:spPr>
        <p:txBody>
          <a:bodyPr>
            <a:normAutofit/>
          </a:bodyPr>
          <a:lstStyle/>
          <a:p>
            <a:r>
              <a:rPr lang="ro-RO" sz="1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INSPECŢIILE TEMATICE (253) </a:t>
            </a:r>
            <a:endParaRPr lang="en-US" sz="1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043676359"/>
              </p:ext>
            </p:extLst>
          </p:nvPr>
        </p:nvGraphicFramePr>
        <p:xfrm>
          <a:off x="0" y="272984"/>
          <a:ext cx="12191996" cy="6586576"/>
        </p:xfrm>
        <a:graphic>
          <a:graphicData uri="http://schemas.openxmlformats.org/drawingml/2006/table">
            <a:tbl>
              <a:tblPr firstRow="1" firstCol="1" bandRow="1">
                <a:tableStyleId>{5C22544A-7EE6-4342-B048-85BDC9FD1C3A}</a:tableStyleId>
              </a:tblPr>
              <a:tblGrid>
                <a:gridCol w="973700">
                  <a:extLst>
                    <a:ext uri="{9D8B030D-6E8A-4147-A177-3AD203B41FA5}">
                      <a16:colId xmlns:a16="http://schemas.microsoft.com/office/drawing/2014/main" val="20000"/>
                    </a:ext>
                  </a:extLst>
                </a:gridCol>
                <a:gridCol w="973700">
                  <a:extLst>
                    <a:ext uri="{9D8B030D-6E8A-4147-A177-3AD203B41FA5}">
                      <a16:colId xmlns:a16="http://schemas.microsoft.com/office/drawing/2014/main" val="20001"/>
                    </a:ext>
                  </a:extLst>
                </a:gridCol>
                <a:gridCol w="1176798">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104900">
                  <a:extLst>
                    <a:ext uri="{9D8B030D-6E8A-4147-A177-3AD203B41FA5}">
                      <a16:colId xmlns:a16="http://schemas.microsoft.com/office/drawing/2014/main" val="20004"/>
                    </a:ext>
                  </a:extLst>
                </a:gridCol>
                <a:gridCol w="1079500">
                  <a:extLst>
                    <a:ext uri="{9D8B030D-6E8A-4147-A177-3AD203B41FA5}">
                      <a16:colId xmlns:a16="http://schemas.microsoft.com/office/drawing/2014/main" val="20005"/>
                    </a:ext>
                  </a:extLst>
                </a:gridCol>
                <a:gridCol w="927100">
                  <a:extLst>
                    <a:ext uri="{9D8B030D-6E8A-4147-A177-3AD203B41FA5}">
                      <a16:colId xmlns:a16="http://schemas.microsoft.com/office/drawing/2014/main" val="20006"/>
                    </a:ext>
                  </a:extLst>
                </a:gridCol>
                <a:gridCol w="1231900">
                  <a:extLst>
                    <a:ext uri="{9D8B030D-6E8A-4147-A177-3AD203B41FA5}">
                      <a16:colId xmlns:a16="http://schemas.microsoft.com/office/drawing/2014/main" val="20007"/>
                    </a:ext>
                  </a:extLst>
                </a:gridCol>
                <a:gridCol w="1130298">
                  <a:extLst>
                    <a:ext uri="{9D8B030D-6E8A-4147-A177-3AD203B41FA5}">
                      <a16:colId xmlns:a16="http://schemas.microsoft.com/office/drawing/2014/main" val="20008"/>
                    </a:ext>
                  </a:extLst>
                </a:gridCol>
                <a:gridCol w="825500">
                  <a:extLst>
                    <a:ext uri="{9D8B030D-6E8A-4147-A177-3AD203B41FA5}">
                      <a16:colId xmlns:a16="http://schemas.microsoft.com/office/drawing/2014/main" val="20009"/>
                    </a:ext>
                  </a:extLst>
                </a:gridCol>
                <a:gridCol w="774702">
                  <a:extLst>
                    <a:ext uri="{9D8B030D-6E8A-4147-A177-3AD203B41FA5}">
                      <a16:colId xmlns:a16="http://schemas.microsoft.com/office/drawing/2014/main" val="20010"/>
                    </a:ext>
                  </a:extLst>
                </a:gridCol>
                <a:gridCol w="977898">
                  <a:extLst>
                    <a:ext uri="{9D8B030D-6E8A-4147-A177-3AD203B41FA5}">
                      <a16:colId xmlns:a16="http://schemas.microsoft.com/office/drawing/2014/main" val="20011"/>
                    </a:ext>
                  </a:extLst>
                </a:gridCol>
              </a:tblGrid>
              <a:tr h="234937">
                <a:tc gridSpan="12">
                  <a:txBody>
                    <a:bodyPr/>
                    <a:lstStyle/>
                    <a:p>
                      <a:pPr marL="0" marR="0" algn="ctr">
                        <a:lnSpc>
                          <a:spcPct val="107000"/>
                        </a:lnSpc>
                        <a:spcBef>
                          <a:spcPts val="0"/>
                        </a:spcBef>
                        <a:spcAft>
                          <a:spcPts val="0"/>
                        </a:spcAft>
                      </a:pPr>
                      <a:r>
                        <a:rPr lang="ro-RO" sz="1400" dirty="0">
                          <a:solidFill>
                            <a:schemeClr val="tx1"/>
                          </a:solidFill>
                          <a:effectLst/>
                          <a:latin typeface="Arial Narrow" panose="020B0606020202030204" pitchFamily="34" charset="0"/>
                        </a:rPr>
                        <a:t>SEMESTRUL I, 2019-2020</a:t>
                      </a:r>
                      <a:endParaRPr lang="en-US" sz="14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41035" marR="41035" marT="0" marB="0">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842079">
                <a:tc>
                  <a:txBody>
                    <a:bodyPr/>
                    <a:lstStyle/>
                    <a:p>
                      <a:pPr marL="0" marR="0" algn="just">
                        <a:lnSpc>
                          <a:spcPct val="107000"/>
                        </a:lnSpc>
                        <a:spcBef>
                          <a:spcPts val="0"/>
                        </a:spcBef>
                        <a:spcAft>
                          <a:spcPts val="0"/>
                        </a:spcAft>
                      </a:pPr>
                      <a:r>
                        <a:rPr lang="ro-RO" sz="1400" b="0" dirty="0">
                          <a:solidFill>
                            <a:schemeClr val="tx1"/>
                          </a:solidFill>
                          <a:effectLst>
                            <a:outerShdw blurRad="38100" dist="38100" dir="2700000" algn="tl">
                              <a:srgbClr val="000000">
                                <a:alpha val="43137"/>
                              </a:srgbClr>
                            </a:outerShdw>
                          </a:effectLst>
                          <a:latin typeface="Arial Narrow" panose="020B0606020202030204" pitchFamily="34" charset="0"/>
                        </a:rPr>
                        <a:t>I.T.1. – Monitorizarea organizării şi desfăşurării concursurilor pentru ocuparea posturilor didactice vacantate pe parcursul anului școlar 2019 – 2020</a:t>
                      </a:r>
                      <a:endParaRPr lang="en-US" sz="1400" b="0" dirty="0">
                        <a:solidFill>
                          <a:schemeClr val="tx1"/>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1035" marR="41035" marT="0" marB="0"/>
                </a:tc>
                <a:tc>
                  <a:txBody>
                    <a:bodyPr/>
                    <a:lstStyle/>
                    <a:p>
                      <a:pPr marL="0" marR="0" algn="just">
                        <a:lnSpc>
                          <a:spcPct val="107000"/>
                        </a:lnSpc>
                        <a:spcBef>
                          <a:spcPts val="0"/>
                        </a:spcBef>
                        <a:spcAft>
                          <a:spcPts val="0"/>
                        </a:spcAft>
                      </a:pPr>
                      <a:r>
                        <a:rPr lang="ro-RO" sz="1400" b="0" dirty="0">
                          <a:effectLst>
                            <a:outerShdw blurRad="38100" dist="38100" dir="2700000" algn="tl">
                              <a:srgbClr val="000000">
                                <a:alpha val="43137"/>
                              </a:srgbClr>
                            </a:outerShdw>
                          </a:effectLst>
                          <a:latin typeface="Arial Narrow" panose="020B0606020202030204" pitchFamily="34" charset="0"/>
                        </a:rPr>
                        <a:t>I.T.2. – </a:t>
                      </a:r>
                      <a:r>
                        <a:rPr lang="ro-RO" sz="1300" b="0" dirty="0">
                          <a:effectLst>
                            <a:outerShdw blurRad="38100" dist="38100" dir="2700000" algn="tl">
                              <a:srgbClr val="000000">
                                <a:alpha val="43137"/>
                              </a:srgbClr>
                            </a:outerShdw>
                          </a:effectLst>
                          <a:latin typeface="Arial Narrow" panose="020B0606020202030204" pitchFamily="34" charset="0"/>
                        </a:rPr>
                        <a:t>Monitorizarea asigurării condițiilor necesare pentru desfășurarea anului școlar 2019 – 2020; verificarea acurateții datelor introduse în SIIIR şi a efectivelor de preşcolari / elevi / nivel de învăţământ, conform planului de şcolarizare aprobat pentru anul şcolar 2019-2020</a:t>
                      </a:r>
                      <a:endParaRPr lang="en-US" sz="1300" b="0" dirty="0">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1035" marR="41035" marT="0" marB="0"/>
                </a:tc>
                <a:tc>
                  <a:txBody>
                    <a:bodyPr/>
                    <a:lstStyle/>
                    <a:p>
                      <a:pPr marL="0" marR="0" algn="just">
                        <a:lnSpc>
                          <a:spcPct val="107000"/>
                        </a:lnSpc>
                        <a:spcBef>
                          <a:spcPts val="0"/>
                        </a:spcBef>
                        <a:spcAft>
                          <a:spcPts val="0"/>
                        </a:spcAft>
                      </a:pPr>
                      <a:r>
                        <a:rPr lang="ro-RO" sz="1200" b="0" dirty="0">
                          <a:effectLst>
                            <a:outerShdw blurRad="38100" dist="38100" dir="2700000" algn="tl">
                              <a:srgbClr val="000000">
                                <a:alpha val="43137"/>
                              </a:srgbClr>
                            </a:outerShdw>
                          </a:effectLst>
                          <a:latin typeface="Arial Narrow" panose="020B0606020202030204" pitchFamily="34" charset="0"/>
                        </a:rPr>
                        <a:t>Consilierea directorilor / directorilor adjuncţi nou - numiţi în funcţie, în problematica managementului instituţional, în conformitate cu atribuţiile prevăzute în art.16 - 38 din R.O.F.U.I.P, aprobat prin O.M.E.N.C.S. nr. 5079 / 2016, cu modificările şi completările ulterioare prin O.M.E.N. nr. 3027 / 2018</a:t>
                      </a:r>
                      <a:endParaRPr lang="en-US" sz="1200" b="0" dirty="0">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1035" marR="41035" marT="0" marB="0"/>
                </a:tc>
                <a:tc>
                  <a:txBody>
                    <a:bodyPr/>
                    <a:lstStyle/>
                    <a:p>
                      <a:pPr marL="0" marR="0" algn="just">
                        <a:lnSpc>
                          <a:spcPct val="107000"/>
                        </a:lnSpc>
                        <a:spcBef>
                          <a:spcPts val="0"/>
                        </a:spcBef>
                        <a:spcAft>
                          <a:spcPts val="0"/>
                        </a:spcAft>
                      </a:pPr>
                      <a:r>
                        <a:rPr lang="ro-RO" sz="1400" b="0" dirty="0">
                          <a:effectLst>
                            <a:outerShdw blurRad="38100" dist="38100" dir="2700000" algn="tl">
                              <a:srgbClr val="000000">
                                <a:alpha val="43137"/>
                              </a:srgbClr>
                            </a:outerShdw>
                          </a:effectLst>
                          <a:latin typeface="Arial Narrow" panose="020B0606020202030204" pitchFamily="34" charset="0"/>
                        </a:rPr>
                        <a:t>I.T.9. a) Evaluarea activității particularizate a unităților de învățământ, din perspectiva eficientizării costurilor</a:t>
                      </a:r>
                      <a:endParaRPr lang="en-US" sz="1400" b="0" dirty="0">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1035" marR="41035" marT="0" marB="0"/>
                </a:tc>
                <a:tc>
                  <a:txBody>
                    <a:bodyPr/>
                    <a:lstStyle/>
                    <a:p>
                      <a:pPr marL="0" marR="0" algn="just">
                        <a:lnSpc>
                          <a:spcPct val="107000"/>
                        </a:lnSpc>
                        <a:spcBef>
                          <a:spcPts val="0"/>
                        </a:spcBef>
                        <a:spcAft>
                          <a:spcPts val="0"/>
                        </a:spcAft>
                      </a:pPr>
                      <a:r>
                        <a:rPr lang="ro-RO" sz="1400" b="0" dirty="0">
                          <a:effectLst>
                            <a:outerShdw blurRad="38100" dist="38100" dir="2700000" algn="tl">
                              <a:srgbClr val="000000">
                                <a:alpha val="43137"/>
                              </a:srgbClr>
                            </a:outerShdw>
                          </a:effectLst>
                          <a:latin typeface="Arial Narrow" panose="020B0606020202030204" pitchFamily="34" charset="0"/>
                        </a:rPr>
                        <a:t>I.T.8 – Monitorizarea programului „Școală după școală”</a:t>
                      </a:r>
                      <a:endParaRPr lang="en-US" sz="1400" b="0" dirty="0">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1035" marR="41035" marT="0" marB="0"/>
                </a:tc>
                <a:tc>
                  <a:txBody>
                    <a:bodyPr/>
                    <a:lstStyle/>
                    <a:p>
                      <a:pPr marL="0" marR="0" algn="just">
                        <a:lnSpc>
                          <a:spcPct val="107000"/>
                        </a:lnSpc>
                        <a:spcBef>
                          <a:spcPts val="0"/>
                        </a:spcBef>
                        <a:spcAft>
                          <a:spcPts val="0"/>
                        </a:spcAft>
                      </a:pPr>
                      <a:r>
                        <a:rPr lang="ro-RO" sz="1400" b="0" dirty="0">
                          <a:effectLst>
                            <a:outerShdw blurRad="38100" dist="38100" dir="2700000" algn="tl">
                              <a:srgbClr val="000000">
                                <a:alpha val="43137"/>
                              </a:srgbClr>
                            </a:outerShdw>
                          </a:effectLst>
                          <a:latin typeface="Arial Narrow" panose="020B0606020202030204" pitchFamily="34" charset="0"/>
                        </a:rPr>
                        <a:t>I.T. 10 – </a:t>
                      </a:r>
                      <a:endParaRPr lang="en-US" sz="1400" b="0" dirty="0">
                        <a:effectLst>
                          <a:outerShdw blurRad="38100" dist="38100" dir="2700000" algn="tl">
                            <a:srgbClr val="000000">
                              <a:alpha val="43137"/>
                            </a:srgbClr>
                          </a:outerShdw>
                        </a:effectLst>
                        <a:latin typeface="Arial Narrow" panose="020B0606020202030204" pitchFamily="34" charset="0"/>
                      </a:endParaRPr>
                    </a:p>
                    <a:p>
                      <a:pPr marL="0" marR="0" algn="just">
                        <a:lnSpc>
                          <a:spcPct val="107000"/>
                        </a:lnSpc>
                        <a:spcBef>
                          <a:spcPts val="0"/>
                        </a:spcBef>
                        <a:spcAft>
                          <a:spcPts val="0"/>
                        </a:spcAft>
                      </a:pPr>
                      <a:r>
                        <a:rPr lang="ro-RO" sz="1300" b="0" dirty="0">
                          <a:effectLst>
                            <a:outerShdw blurRad="38100" dist="38100" dir="2700000" algn="tl">
                              <a:srgbClr val="000000">
                                <a:alpha val="43137"/>
                              </a:srgbClr>
                            </a:outerShdw>
                          </a:effectLst>
                          <a:latin typeface="Arial Narrow" panose="020B0606020202030204" pitchFamily="34" charset="0"/>
                        </a:rPr>
                        <a:t>Consiliere și orientare – verificarea activității diriginților, conform legislației specifice (art. 72-78 din Regulamentul-cadru de organizare și funcționare a unităților de învățământ preuniversitar, aprobat prin O.M.E.N.C.S. nr. 5079 / 2016, cu modificările şi completările ulterioare prin O.M.E.N. nr. 3027 / 2018)</a:t>
                      </a:r>
                      <a:endParaRPr lang="en-US" sz="1300" b="0" dirty="0">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1035" marR="41035" marT="0" marB="0"/>
                </a:tc>
                <a:tc>
                  <a:txBody>
                    <a:bodyPr/>
                    <a:lstStyle/>
                    <a:p>
                      <a:pPr marL="0" marR="0" algn="just">
                        <a:lnSpc>
                          <a:spcPct val="107000"/>
                        </a:lnSpc>
                        <a:spcBef>
                          <a:spcPts val="0"/>
                        </a:spcBef>
                        <a:spcAft>
                          <a:spcPts val="0"/>
                        </a:spcAft>
                      </a:pPr>
                      <a:r>
                        <a:rPr lang="ro-RO" sz="1400" b="0" dirty="0">
                          <a:effectLst>
                            <a:outerShdw blurRad="38100" dist="38100" dir="2700000" algn="tl">
                              <a:srgbClr val="000000">
                                <a:alpha val="43137"/>
                              </a:srgbClr>
                            </a:outerShdw>
                          </a:effectLst>
                          <a:latin typeface="Arial Narrow" panose="020B0606020202030204" pitchFamily="34" charset="0"/>
                        </a:rPr>
                        <a:t>I.T.13 – Monitorizarea organizării și desfășurării programului „</a:t>
                      </a:r>
                      <a:r>
                        <a:rPr lang="ro-RO" sz="1400" b="0" i="1" dirty="0">
                          <a:effectLst>
                            <a:outerShdw blurRad="38100" dist="38100" dir="2700000" algn="tl">
                              <a:srgbClr val="000000">
                                <a:alpha val="43137"/>
                              </a:srgbClr>
                            </a:outerShdw>
                          </a:effectLst>
                          <a:latin typeface="Arial Narrow" panose="020B0606020202030204" pitchFamily="34" charset="0"/>
                        </a:rPr>
                        <a:t>A doua șansă</a:t>
                      </a:r>
                      <a:r>
                        <a:rPr lang="ro-RO" sz="1400" b="0" dirty="0">
                          <a:effectLst>
                            <a:outerShdw blurRad="38100" dist="38100" dir="2700000" algn="tl">
                              <a:srgbClr val="000000">
                                <a:alpha val="43137"/>
                              </a:srgbClr>
                            </a:outerShdw>
                          </a:effectLst>
                          <a:latin typeface="Arial Narrow" panose="020B0606020202030204" pitchFamily="34" charset="0"/>
                        </a:rPr>
                        <a:t>”</a:t>
                      </a:r>
                      <a:endParaRPr lang="en-US" sz="1400" b="0" dirty="0">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1035" marR="41035" marT="0" marB="0"/>
                </a:tc>
                <a:tc>
                  <a:txBody>
                    <a:bodyPr/>
                    <a:lstStyle/>
                    <a:p>
                      <a:pPr marL="0" marR="0" algn="just">
                        <a:lnSpc>
                          <a:spcPct val="107000"/>
                        </a:lnSpc>
                        <a:spcBef>
                          <a:spcPts val="0"/>
                        </a:spcBef>
                        <a:spcAft>
                          <a:spcPts val="0"/>
                        </a:spcAft>
                      </a:pPr>
                      <a:r>
                        <a:rPr lang="ro-RO" sz="1400" b="0" dirty="0">
                          <a:effectLst>
                            <a:outerShdw blurRad="38100" dist="38100" dir="2700000" algn="tl">
                              <a:srgbClr val="000000">
                                <a:alpha val="43137"/>
                              </a:srgbClr>
                            </a:outerShdw>
                          </a:effectLst>
                          <a:latin typeface="Arial Narrow" panose="020B0606020202030204" pitchFamily="34" charset="0"/>
                        </a:rPr>
                        <a:t>I.T.11 –- Monitorizarea activității coordonatorului de proiecte și programe educative școlare (art. 68-71 din Regulamentul cadru de organizare și funcționare a unităților de învățământ preuniversitar, aprobat prin O.M.E.N.C.S. nr. 5079 / 2016, cu modificările şi completările ulterioare prin O.M.E.N. nr. 3027 / 2018)</a:t>
                      </a:r>
                      <a:endParaRPr lang="en-US" sz="1400" b="0" dirty="0">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1035" marR="41035" marT="0" marB="0"/>
                </a:tc>
                <a:tc>
                  <a:txBody>
                    <a:bodyPr/>
                    <a:lstStyle/>
                    <a:p>
                      <a:pPr marL="0" marR="0" algn="just">
                        <a:lnSpc>
                          <a:spcPct val="107000"/>
                        </a:lnSpc>
                        <a:spcBef>
                          <a:spcPts val="0"/>
                        </a:spcBef>
                        <a:spcAft>
                          <a:spcPts val="0"/>
                        </a:spcAft>
                      </a:pPr>
                      <a:r>
                        <a:rPr lang="ro-RO" sz="1400" b="0" dirty="0">
                          <a:effectLst>
                            <a:outerShdw blurRad="38100" dist="38100" dir="2700000" algn="tl">
                              <a:srgbClr val="000000">
                                <a:alpha val="43137"/>
                              </a:srgbClr>
                            </a:outerShdw>
                          </a:effectLst>
                          <a:latin typeface="Arial Narrow" panose="020B0606020202030204" pitchFamily="34" charset="0"/>
                        </a:rPr>
                        <a:t>I.T. 4 – Monitorizarea exemplelor de bună practică privind inovarea în conducerea școlii, în abordarea parteneriatelor, în special cu părinții, comunitatea locală, O.N.G-uri și diseminarea acestora</a:t>
                      </a:r>
                      <a:endParaRPr lang="en-US" sz="1400" b="0" dirty="0">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1035" marR="41035" marT="0" marB="0"/>
                </a:tc>
                <a:tc>
                  <a:txBody>
                    <a:bodyPr/>
                    <a:lstStyle/>
                    <a:p>
                      <a:pPr marL="0" marR="0" algn="just">
                        <a:lnSpc>
                          <a:spcPct val="107000"/>
                        </a:lnSpc>
                        <a:spcBef>
                          <a:spcPts val="0"/>
                        </a:spcBef>
                        <a:spcAft>
                          <a:spcPts val="0"/>
                        </a:spcAft>
                      </a:pPr>
                      <a:r>
                        <a:rPr lang="ro-RO" sz="1400" b="0" dirty="0">
                          <a:effectLst>
                            <a:outerShdw blurRad="38100" dist="38100" dir="2700000" algn="tl">
                              <a:srgbClr val="000000">
                                <a:alpha val="43137"/>
                              </a:srgbClr>
                            </a:outerShdw>
                          </a:effectLst>
                          <a:latin typeface="Arial Narrow" panose="020B0606020202030204" pitchFamily="34" charset="0"/>
                        </a:rPr>
                        <a:t>I.T. –evaluare directori învățământ particular</a:t>
                      </a:r>
                      <a:endParaRPr lang="en-US" sz="1400" b="0" dirty="0">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1035" marR="41035" marT="0" marB="0"/>
                </a:tc>
                <a:tc>
                  <a:txBody>
                    <a:bodyPr/>
                    <a:lstStyle/>
                    <a:p>
                      <a:pPr marL="0" marR="0" algn="just">
                        <a:lnSpc>
                          <a:spcPct val="107000"/>
                        </a:lnSpc>
                        <a:spcBef>
                          <a:spcPts val="0"/>
                        </a:spcBef>
                        <a:spcAft>
                          <a:spcPts val="0"/>
                        </a:spcAft>
                      </a:pPr>
                      <a:r>
                        <a:rPr lang="ro-RO" sz="1400" b="0" dirty="0">
                          <a:effectLst>
                            <a:outerShdw blurRad="38100" dist="38100" dir="2700000" algn="tl">
                              <a:srgbClr val="000000">
                                <a:alpha val="43137"/>
                              </a:srgbClr>
                            </a:outerShdw>
                          </a:effectLst>
                          <a:latin typeface="Arial Narrow" panose="020B0606020202030204" pitchFamily="34" charset="0"/>
                        </a:rPr>
                        <a:t>I.T.15. – Inspecție tematică pentru analiza / soluționarea de sesizări (cazual)</a:t>
                      </a:r>
                      <a:endParaRPr lang="en-US" sz="1400" b="0" dirty="0">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1035" marR="41035" marT="0" marB="0"/>
                </a:tc>
                <a:tc>
                  <a:txBody>
                    <a:bodyPr/>
                    <a:lstStyle/>
                    <a:p>
                      <a:pPr marL="0" marR="0" algn="just">
                        <a:lnSpc>
                          <a:spcPct val="107000"/>
                        </a:lnSpc>
                        <a:spcBef>
                          <a:spcPts val="0"/>
                        </a:spcBef>
                        <a:spcAft>
                          <a:spcPts val="0"/>
                        </a:spcAft>
                      </a:pPr>
                      <a:r>
                        <a:rPr lang="ro-RO" sz="1400" b="0" dirty="0">
                          <a:effectLst>
                            <a:outerShdw blurRad="38100" dist="38100" dir="2700000" algn="tl">
                              <a:srgbClr val="000000">
                                <a:alpha val="43137"/>
                              </a:srgbClr>
                            </a:outerShdw>
                          </a:effectLst>
                          <a:latin typeface="Arial Narrow" panose="020B0606020202030204" pitchFamily="34" charset="0"/>
                        </a:rPr>
                        <a:t>I.T. (solicitare M.E.C.) - Monitorizarea activității unităţilor de învățământ postliceal sanitar</a:t>
                      </a:r>
                      <a:endParaRPr lang="en-US" sz="1400" b="0" dirty="0">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txBody>
                  <a:tcPr marL="41035" marR="41035" marT="0" marB="0"/>
                </a:tc>
                <a:extLst>
                  <a:ext uri="{0D108BD9-81ED-4DB2-BD59-A6C34878D82A}">
                    <a16:rowId xmlns:a16="http://schemas.microsoft.com/office/drawing/2014/main" val="10001"/>
                  </a:ext>
                </a:extLst>
              </a:tr>
              <a:tr h="254780">
                <a:tc>
                  <a:txBody>
                    <a:bodyPr/>
                    <a:lstStyle/>
                    <a:p>
                      <a:pPr marL="0" marR="0" algn="ctr">
                        <a:lnSpc>
                          <a:spcPct val="107000"/>
                        </a:lnSpc>
                        <a:spcBef>
                          <a:spcPts val="0"/>
                        </a:spcBef>
                        <a:spcAft>
                          <a:spcPts val="0"/>
                        </a:spcAft>
                      </a:pPr>
                      <a:r>
                        <a:rPr lang="ro-RO" sz="1400" dirty="0">
                          <a:solidFill>
                            <a:schemeClr val="tx1"/>
                          </a:solidFill>
                          <a:effectLst/>
                          <a:latin typeface="Arial Narrow" panose="020B0606020202030204" pitchFamily="34" charset="0"/>
                        </a:rPr>
                        <a:t>(M )      </a:t>
                      </a:r>
                      <a:r>
                        <a:rPr lang="ro-RO" sz="1400" dirty="0">
                          <a:solidFill>
                            <a:srgbClr val="FF0000"/>
                          </a:solidFill>
                          <a:effectLst/>
                          <a:latin typeface="Ink Free" panose="03080402000500000000" pitchFamily="66" charset="0"/>
                        </a:rPr>
                        <a:t>11</a:t>
                      </a:r>
                      <a:endParaRPr lang="en-US" sz="1400" dirty="0">
                        <a:solidFill>
                          <a:srgbClr val="FF0000"/>
                        </a:solidFill>
                        <a:effectLst/>
                        <a:latin typeface="Ink Free" panose="03080402000500000000" pitchFamily="66" charset="0"/>
                        <a:ea typeface="Calibri" panose="020F0502020204030204" pitchFamily="34" charset="0"/>
                        <a:cs typeface="Times New Roman" panose="02020603050405020304" pitchFamily="18" charset="0"/>
                      </a:endParaRPr>
                    </a:p>
                  </a:txBody>
                  <a:tcPr marL="41035" marR="41035" marT="0" marB="0"/>
                </a:tc>
                <a:tc>
                  <a:txBody>
                    <a:bodyPr/>
                    <a:lstStyle/>
                    <a:p>
                      <a:pPr marL="0" marR="0" algn="ctr">
                        <a:lnSpc>
                          <a:spcPct val="107000"/>
                        </a:lnSpc>
                        <a:spcBef>
                          <a:spcPts val="0"/>
                        </a:spcBef>
                        <a:spcAft>
                          <a:spcPts val="0"/>
                        </a:spcAft>
                      </a:pPr>
                      <a:r>
                        <a:rPr lang="ro-RO" sz="1400" b="1" dirty="0">
                          <a:solidFill>
                            <a:srgbClr val="FF0000"/>
                          </a:solidFill>
                          <a:effectLst>
                            <a:outerShdw blurRad="38100" dist="38100" dir="2700000" algn="tl">
                              <a:srgbClr val="000000">
                                <a:alpha val="43137"/>
                              </a:srgbClr>
                            </a:outerShdw>
                          </a:effectLst>
                          <a:latin typeface="Ink Free" panose="03080402000500000000" pitchFamily="66" charset="0"/>
                        </a:rPr>
                        <a:t>21</a:t>
                      </a:r>
                      <a:endParaRPr lang="en-US" sz="1400" b="1" dirty="0">
                        <a:solidFill>
                          <a:srgbClr val="FF0000"/>
                        </a:solidFill>
                        <a:effectLst>
                          <a:outerShdw blurRad="38100" dist="38100" dir="2700000" algn="tl">
                            <a:srgbClr val="000000">
                              <a:alpha val="43137"/>
                            </a:srgbClr>
                          </a:outerShdw>
                        </a:effectLst>
                        <a:latin typeface="Ink Free" panose="03080402000500000000" pitchFamily="66" charset="0"/>
                        <a:ea typeface="Calibri" panose="020F0502020204030204" pitchFamily="34" charset="0"/>
                        <a:cs typeface="Times New Roman" panose="02020603050405020304" pitchFamily="18" charset="0"/>
                      </a:endParaRPr>
                    </a:p>
                  </a:txBody>
                  <a:tcPr marL="41035" marR="41035" marT="0" marB="0"/>
                </a:tc>
                <a:tc>
                  <a:txBody>
                    <a:bodyPr/>
                    <a:lstStyle/>
                    <a:p>
                      <a:pPr marL="0" marR="0" algn="ctr">
                        <a:lnSpc>
                          <a:spcPct val="107000"/>
                        </a:lnSpc>
                        <a:spcBef>
                          <a:spcPts val="0"/>
                        </a:spcBef>
                        <a:spcAft>
                          <a:spcPts val="0"/>
                        </a:spcAft>
                      </a:pPr>
                      <a:r>
                        <a:rPr lang="ro-RO" sz="1400" b="1">
                          <a:solidFill>
                            <a:srgbClr val="FF0000"/>
                          </a:solidFill>
                          <a:effectLst>
                            <a:outerShdw blurRad="38100" dist="38100" dir="2700000" algn="tl">
                              <a:srgbClr val="000000">
                                <a:alpha val="43137"/>
                              </a:srgbClr>
                            </a:outerShdw>
                          </a:effectLst>
                          <a:latin typeface="Ink Free" panose="03080402000500000000" pitchFamily="66" charset="0"/>
                        </a:rPr>
                        <a:t>13</a:t>
                      </a:r>
                      <a:endParaRPr lang="en-US" sz="1400" b="1">
                        <a:solidFill>
                          <a:srgbClr val="FF0000"/>
                        </a:solidFill>
                        <a:effectLst>
                          <a:outerShdw blurRad="38100" dist="38100" dir="2700000" algn="tl">
                            <a:srgbClr val="000000">
                              <a:alpha val="43137"/>
                            </a:srgbClr>
                          </a:outerShdw>
                        </a:effectLst>
                        <a:latin typeface="Ink Free" panose="03080402000500000000" pitchFamily="66" charset="0"/>
                        <a:ea typeface="Calibri" panose="020F0502020204030204" pitchFamily="34" charset="0"/>
                        <a:cs typeface="Times New Roman" panose="02020603050405020304" pitchFamily="18" charset="0"/>
                      </a:endParaRPr>
                    </a:p>
                  </a:txBody>
                  <a:tcPr marL="41035" marR="41035" marT="0" marB="0"/>
                </a:tc>
                <a:tc>
                  <a:txBody>
                    <a:bodyPr/>
                    <a:lstStyle/>
                    <a:p>
                      <a:pPr marL="0" marR="0" algn="ctr">
                        <a:lnSpc>
                          <a:spcPct val="107000"/>
                        </a:lnSpc>
                        <a:spcBef>
                          <a:spcPts val="0"/>
                        </a:spcBef>
                        <a:spcAft>
                          <a:spcPts val="0"/>
                        </a:spcAft>
                      </a:pPr>
                      <a:r>
                        <a:rPr lang="ro-RO" sz="1400" b="1" dirty="0">
                          <a:solidFill>
                            <a:srgbClr val="FF0000"/>
                          </a:solidFill>
                          <a:effectLst>
                            <a:outerShdw blurRad="38100" dist="38100" dir="2700000" algn="tl">
                              <a:srgbClr val="000000">
                                <a:alpha val="43137"/>
                              </a:srgbClr>
                            </a:outerShdw>
                          </a:effectLst>
                          <a:latin typeface="Ink Free" panose="03080402000500000000" pitchFamily="66" charset="0"/>
                        </a:rPr>
                        <a:t>8</a:t>
                      </a:r>
                      <a:endParaRPr lang="en-US" sz="1400" b="1" dirty="0">
                        <a:solidFill>
                          <a:srgbClr val="FF0000"/>
                        </a:solidFill>
                        <a:effectLst>
                          <a:outerShdw blurRad="38100" dist="38100" dir="2700000" algn="tl">
                            <a:srgbClr val="000000">
                              <a:alpha val="43137"/>
                            </a:srgbClr>
                          </a:outerShdw>
                        </a:effectLst>
                        <a:latin typeface="Ink Free" panose="03080402000500000000" pitchFamily="66" charset="0"/>
                        <a:ea typeface="Calibri" panose="020F0502020204030204" pitchFamily="34" charset="0"/>
                        <a:cs typeface="Times New Roman" panose="02020603050405020304" pitchFamily="18" charset="0"/>
                      </a:endParaRPr>
                    </a:p>
                  </a:txBody>
                  <a:tcPr marL="41035" marR="41035" marT="0" marB="0"/>
                </a:tc>
                <a:tc>
                  <a:txBody>
                    <a:bodyPr/>
                    <a:lstStyle/>
                    <a:p>
                      <a:pPr marL="0" marR="0" algn="ctr">
                        <a:lnSpc>
                          <a:spcPct val="107000"/>
                        </a:lnSpc>
                        <a:spcBef>
                          <a:spcPts val="0"/>
                        </a:spcBef>
                        <a:spcAft>
                          <a:spcPts val="0"/>
                        </a:spcAft>
                      </a:pPr>
                      <a:r>
                        <a:rPr lang="ro-RO" sz="1400" b="1" dirty="0">
                          <a:solidFill>
                            <a:srgbClr val="FF0000"/>
                          </a:solidFill>
                          <a:effectLst>
                            <a:outerShdw blurRad="38100" dist="38100" dir="2700000" algn="tl">
                              <a:srgbClr val="000000">
                                <a:alpha val="43137"/>
                              </a:srgbClr>
                            </a:outerShdw>
                          </a:effectLst>
                          <a:latin typeface="Ink Free" panose="03080402000500000000" pitchFamily="66" charset="0"/>
                        </a:rPr>
                        <a:t> </a:t>
                      </a:r>
                      <a:endParaRPr lang="en-US" sz="1400" b="1" dirty="0">
                        <a:solidFill>
                          <a:srgbClr val="FF0000"/>
                        </a:solidFill>
                        <a:effectLst>
                          <a:outerShdw blurRad="38100" dist="38100" dir="2700000" algn="tl">
                            <a:srgbClr val="000000">
                              <a:alpha val="43137"/>
                            </a:srgbClr>
                          </a:outerShdw>
                        </a:effectLst>
                        <a:latin typeface="Ink Free" panose="03080402000500000000" pitchFamily="66" charset="0"/>
                        <a:ea typeface="Calibri" panose="020F0502020204030204" pitchFamily="34" charset="0"/>
                        <a:cs typeface="Times New Roman" panose="02020603050405020304" pitchFamily="18" charset="0"/>
                      </a:endParaRPr>
                    </a:p>
                  </a:txBody>
                  <a:tcPr marL="41035" marR="41035" marT="0" marB="0"/>
                </a:tc>
                <a:tc>
                  <a:txBody>
                    <a:bodyPr/>
                    <a:lstStyle/>
                    <a:p>
                      <a:pPr marL="0" marR="0" algn="ctr">
                        <a:lnSpc>
                          <a:spcPct val="107000"/>
                        </a:lnSpc>
                        <a:spcBef>
                          <a:spcPts val="0"/>
                        </a:spcBef>
                        <a:spcAft>
                          <a:spcPts val="0"/>
                        </a:spcAft>
                      </a:pPr>
                      <a:r>
                        <a:rPr lang="ro-RO" sz="1400" b="1" dirty="0">
                          <a:solidFill>
                            <a:srgbClr val="FF0000"/>
                          </a:solidFill>
                          <a:effectLst>
                            <a:outerShdw blurRad="38100" dist="38100" dir="2700000" algn="tl">
                              <a:srgbClr val="000000">
                                <a:alpha val="43137"/>
                              </a:srgbClr>
                            </a:outerShdw>
                          </a:effectLst>
                          <a:latin typeface="Ink Free" panose="03080402000500000000" pitchFamily="66" charset="0"/>
                        </a:rPr>
                        <a:t>10</a:t>
                      </a:r>
                      <a:endParaRPr lang="en-US" sz="1400" b="1" dirty="0">
                        <a:solidFill>
                          <a:srgbClr val="FF0000"/>
                        </a:solidFill>
                        <a:effectLst>
                          <a:outerShdw blurRad="38100" dist="38100" dir="2700000" algn="tl">
                            <a:srgbClr val="000000">
                              <a:alpha val="43137"/>
                            </a:srgbClr>
                          </a:outerShdw>
                        </a:effectLst>
                        <a:latin typeface="Ink Free" panose="03080402000500000000" pitchFamily="66" charset="0"/>
                        <a:ea typeface="Calibri" panose="020F0502020204030204" pitchFamily="34" charset="0"/>
                        <a:cs typeface="Times New Roman" panose="02020603050405020304" pitchFamily="18" charset="0"/>
                      </a:endParaRPr>
                    </a:p>
                  </a:txBody>
                  <a:tcPr marL="41035" marR="41035" marT="0" marB="0"/>
                </a:tc>
                <a:tc>
                  <a:txBody>
                    <a:bodyPr/>
                    <a:lstStyle/>
                    <a:p>
                      <a:pPr marL="0" marR="0" algn="ctr">
                        <a:lnSpc>
                          <a:spcPct val="107000"/>
                        </a:lnSpc>
                        <a:spcBef>
                          <a:spcPts val="0"/>
                        </a:spcBef>
                        <a:spcAft>
                          <a:spcPts val="0"/>
                        </a:spcAft>
                      </a:pPr>
                      <a:r>
                        <a:rPr lang="ro-RO" sz="1400" b="1">
                          <a:solidFill>
                            <a:srgbClr val="FF0000"/>
                          </a:solidFill>
                          <a:effectLst>
                            <a:outerShdw blurRad="38100" dist="38100" dir="2700000" algn="tl">
                              <a:srgbClr val="000000">
                                <a:alpha val="43137"/>
                              </a:srgbClr>
                            </a:outerShdw>
                          </a:effectLst>
                          <a:latin typeface="Ink Free" panose="03080402000500000000" pitchFamily="66" charset="0"/>
                        </a:rPr>
                        <a:t> </a:t>
                      </a:r>
                      <a:endParaRPr lang="en-US" sz="1400" b="1">
                        <a:solidFill>
                          <a:srgbClr val="FF0000"/>
                        </a:solidFill>
                        <a:effectLst>
                          <a:outerShdw blurRad="38100" dist="38100" dir="2700000" algn="tl">
                            <a:srgbClr val="000000">
                              <a:alpha val="43137"/>
                            </a:srgbClr>
                          </a:outerShdw>
                        </a:effectLst>
                        <a:latin typeface="Ink Free" panose="03080402000500000000" pitchFamily="66" charset="0"/>
                        <a:ea typeface="Calibri" panose="020F0502020204030204" pitchFamily="34" charset="0"/>
                        <a:cs typeface="Times New Roman" panose="02020603050405020304" pitchFamily="18" charset="0"/>
                      </a:endParaRPr>
                    </a:p>
                  </a:txBody>
                  <a:tcPr marL="41035" marR="41035" marT="0" marB="0"/>
                </a:tc>
                <a:tc>
                  <a:txBody>
                    <a:bodyPr/>
                    <a:lstStyle/>
                    <a:p>
                      <a:pPr marL="0" marR="0" algn="ctr">
                        <a:lnSpc>
                          <a:spcPct val="107000"/>
                        </a:lnSpc>
                        <a:spcBef>
                          <a:spcPts val="0"/>
                        </a:spcBef>
                        <a:spcAft>
                          <a:spcPts val="0"/>
                        </a:spcAft>
                      </a:pPr>
                      <a:r>
                        <a:rPr lang="ro-RO" sz="1400" b="1" dirty="0">
                          <a:solidFill>
                            <a:srgbClr val="FF0000"/>
                          </a:solidFill>
                          <a:effectLst>
                            <a:outerShdw blurRad="38100" dist="38100" dir="2700000" algn="tl">
                              <a:srgbClr val="000000">
                                <a:alpha val="43137"/>
                              </a:srgbClr>
                            </a:outerShdw>
                          </a:effectLst>
                          <a:latin typeface="Ink Free" panose="03080402000500000000" pitchFamily="66" charset="0"/>
                        </a:rPr>
                        <a:t>2</a:t>
                      </a:r>
                      <a:endParaRPr lang="en-US" sz="1400" b="1" dirty="0">
                        <a:solidFill>
                          <a:srgbClr val="FF0000"/>
                        </a:solidFill>
                        <a:effectLst>
                          <a:outerShdw blurRad="38100" dist="38100" dir="2700000" algn="tl">
                            <a:srgbClr val="000000">
                              <a:alpha val="43137"/>
                            </a:srgbClr>
                          </a:outerShdw>
                        </a:effectLst>
                        <a:latin typeface="Ink Free" panose="03080402000500000000" pitchFamily="66" charset="0"/>
                        <a:ea typeface="Calibri" panose="020F0502020204030204" pitchFamily="34" charset="0"/>
                        <a:cs typeface="Times New Roman" panose="02020603050405020304" pitchFamily="18" charset="0"/>
                      </a:endParaRPr>
                    </a:p>
                  </a:txBody>
                  <a:tcPr marL="41035" marR="41035" marT="0" marB="0"/>
                </a:tc>
                <a:tc>
                  <a:txBody>
                    <a:bodyPr/>
                    <a:lstStyle/>
                    <a:p>
                      <a:pPr marL="0" marR="0" algn="ctr">
                        <a:lnSpc>
                          <a:spcPct val="107000"/>
                        </a:lnSpc>
                        <a:spcBef>
                          <a:spcPts val="0"/>
                        </a:spcBef>
                        <a:spcAft>
                          <a:spcPts val="0"/>
                        </a:spcAft>
                      </a:pPr>
                      <a:r>
                        <a:rPr lang="ro-RO" sz="1400" b="1" dirty="0">
                          <a:solidFill>
                            <a:srgbClr val="FF0000"/>
                          </a:solidFill>
                          <a:effectLst>
                            <a:outerShdw blurRad="38100" dist="38100" dir="2700000" algn="tl">
                              <a:srgbClr val="000000">
                                <a:alpha val="43137"/>
                              </a:srgbClr>
                            </a:outerShdw>
                          </a:effectLst>
                          <a:latin typeface="Ink Free" panose="03080402000500000000" pitchFamily="66" charset="0"/>
                        </a:rPr>
                        <a:t>6</a:t>
                      </a:r>
                      <a:endParaRPr lang="en-US" sz="1400" b="1" dirty="0">
                        <a:solidFill>
                          <a:srgbClr val="FF0000"/>
                        </a:solidFill>
                        <a:effectLst>
                          <a:outerShdw blurRad="38100" dist="38100" dir="2700000" algn="tl">
                            <a:srgbClr val="000000">
                              <a:alpha val="43137"/>
                            </a:srgbClr>
                          </a:outerShdw>
                        </a:effectLst>
                        <a:latin typeface="Ink Free" panose="03080402000500000000" pitchFamily="66" charset="0"/>
                        <a:ea typeface="Calibri" panose="020F0502020204030204" pitchFamily="34" charset="0"/>
                        <a:cs typeface="Times New Roman" panose="02020603050405020304" pitchFamily="18" charset="0"/>
                      </a:endParaRPr>
                    </a:p>
                  </a:txBody>
                  <a:tcPr marL="41035" marR="41035" marT="0" marB="0"/>
                </a:tc>
                <a:tc>
                  <a:txBody>
                    <a:bodyPr/>
                    <a:lstStyle/>
                    <a:p>
                      <a:pPr marL="0" marR="0" algn="ctr">
                        <a:lnSpc>
                          <a:spcPct val="107000"/>
                        </a:lnSpc>
                        <a:spcBef>
                          <a:spcPts val="0"/>
                        </a:spcBef>
                        <a:spcAft>
                          <a:spcPts val="0"/>
                        </a:spcAft>
                      </a:pPr>
                      <a:r>
                        <a:rPr lang="ro-RO" sz="1400" b="1" dirty="0">
                          <a:solidFill>
                            <a:srgbClr val="FF0000"/>
                          </a:solidFill>
                          <a:effectLst>
                            <a:outerShdw blurRad="38100" dist="38100" dir="2700000" algn="tl">
                              <a:srgbClr val="000000">
                                <a:alpha val="43137"/>
                              </a:srgbClr>
                            </a:outerShdw>
                          </a:effectLst>
                          <a:latin typeface="Ink Free" panose="03080402000500000000" pitchFamily="66" charset="0"/>
                        </a:rPr>
                        <a:t>13</a:t>
                      </a:r>
                      <a:endParaRPr lang="en-US" sz="1400" b="1" dirty="0">
                        <a:solidFill>
                          <a:srgbClr val="FF0000"/>
                        </a:solidFill>
                        <a:effectLst>
                          <a:outerShdw blurRad="38100" dist="38100" dir="2700000" algn="tl">
                            <a:srgbClr val="000000">
                              <a:alpha val="43137"/>
                            </a:srgbClr>
                          </a:outerShdw>
                        </a:effectLst>
                        <a:latin typeface="Ink Free" panose="03080402000500000000" pitchFamily="66" charset="0"/>
                        <a:ea typeface="Calibri" panose="020F0502020204030204" pitchFamily="34" charset="0"/>
                        <a:cs typeface="Times New Roman" panose="02020603050405020304" pitchFamily="18" charset="0"/>
                      </a:endParaRPr>
                    </a:p>
                  </a:txBody>
                  <a:tcPr marL="41035" marR="41035" marT="0" marB="0"/>
                </a:tc>
                <a:tc>
                  <a:txBody>
                    <a:bodyPr/>
                    <a:lstStyle/>
                    <a:p>
                      <a:pPr marL="0" marR="0" algn="ctr">
                        <a:lnSpc>
                          <a:spcPct val="107000"/>
                        </a:lnSpc>
                        <a:spcBef>
                          <a:spcPts val="0"/>
                        </a:spcBef>
                        <a:spcAft>
                          <a:spcPts val="0"/>
                        </a:spcAft>
                      </a:pPr>
                      <a:r>
                        <a:rPr lang="ro-RO" sz="1400" b="1" dirty="0">
                          <a:solidFill>
                            <a:srgbClr val="FF0000"/>
                          </a:solidFill>
                          <a:effectLst>
                            <a:outerShdw blurRad="38100" dist="38100" dir="2700000" algn="tl">
                              <a:srgbClr val="000000">
                                <a:alpha val="43137"/>
                              </a:srgbClr>
                            </a:outerShdw>
                          </a:effectLst>
                          <a:latin typeface="Ink Free" panose="03080402000500000000" pitchFamily="66" charset="0"/>
                        </a:rPr>
                        <a:t>15</a:t>
                      </a:r>
                      <a:endParaRPr lang="en-US" sz="1400" b="1" dirty="0">
                        <a:solidFill>
                          <a:srgbClr val="FF0000"/>
                        </a:solidFill>
                        <a:effectLst>
                          <a:outerShdw blurRad="38100" dist="38100" dir="2700000" algn="tl">
                            <a:srgbClr val="000000">
                              <a:alpha val="43137"/>
                            </a:srgbClr>
                          </a:outerShdw>
                        </a:effectLst>
                        <a:latin typeface="Ink Free" panose="03080402000500000000" pitchFamily="66" charset="0"/>
                        <a:ea typeface="Calibri" panose="020F0502020204030204" pitchFamily="34" charset="0"/>
                        <a:cs typeface="Times New Roman" panose="02020603050405020304" pitchFamily="18" charset="0"/>
                      </a:endParaRPr>
                    </a:p>
                  </a:txBody>
                  <a:tcPr marL="41035" marR="41035" marT="0" marB="0"/>
                </a:tc>
                <a:tc>
                  <a:txBody>
                    <a:bodyPr/>
                    <a:lstStyle/>
                    <a:p>
                      <a:pPr marL="0" marR="0" algn="ctr">
                        <a:lnSpc>
                          <a:spcPct val="107000"/>
                        </a:lnSpc>
                        <a:spcBef>
                          <a:spcPts val="0"/>
                        </a:spcBef>
                        <a:spcAft>
                          <a:spcPts val="0"/>
                        </a:spcAft>
                      </a:pPr>
                      <a:r>
                        <a:rPr lang="ro-RO" sz="1400" b="1" dirty="0">
                          <a:solidFill>
                            <a:srgbClr val="FF0000"/>
                          </a:solidFill>
                          <a:effectLst>
                            <a:outerShdw blurRad="38100" dist="38100" dir="2700000" algn="tl">
                              <a:srgbClr val="000000">
                                <a:alpha val="43137"/>
                              </a:srgbClr>
                            </a:outerShdw>
                          </a:effectLst>
                          <a:latin typeface="Ink Free" panose="03080402000500000000" pitchFamily="66" charset="0"/>
                        </a:rPr>
                        <a:t>5</a:t>
                      </a:r>
                      <a:endParaRPr lang="en-US" sz="1400" b="1" dirty="0">
                        <a:solidFill>
                          <a:srgbClr val="FF0000"/>
                        </a:solidFill>
                        <a:effectLst>
                          <a:outerShdw blurRad="38100" dist="38100" dir="2700000" algn="tl">
                            <a:srgbClr val="000000">
                              <a:alpha val="43137"/>
                            </a:srgbClr>
                          </a:outerShdw>
                        </a:effectLst>
                        <a:latin typeface="Ink Free" panose="03080402000500000000" pitchFamily="66" charset="0"/>
                        <a:ea typeface="Calibri" panose="020F0502020204030204" pitchFamily="34" charset="0"/>
                        <a:cs typeface="Times New Roman" panose="02020603050405020304" pitchFamily="18" charset="0"/>
                      </a:endParaRPr>
                    </a:p>
                  </a:txBody>
                  <a:tcPr marL="41035" marR="41035" marT="0" marB="0"/>
                </a:tc>
                <a:extLst>
                  <a:ext uri="{0D108BD9-81ED-4DB2-BD59-A6C34878D82A}">
                    <a16:rowId xmlns:a16="http://schemas.microsoft.com/office/drawing/2014/main" val="10002"/>
                  </a:ext>
                </a:extLst>
              </a:tr>
              <a:tr h="254780">
                <a:tc>
                  <a:txBody>
                    <a:bodyPr/>
                    <a:lstStyle/>
                    <a:p>
                      <a:pPr marL="0" marR="0" algn="ctr">
                        <a:lnSpc>
                          <a:spcPct val="107000"/>
                        </a:lnSpc>
                        <a:spcBef>
                          <a:spcPts val="0"/>
                        </a:spcBef>
                        <a:spcAft>
                          <a:spcPts val="0"/>
                        </a:spcAft>
                      </a:pPr>
                      <a:r>
                        <a:rPr lang="ro-RO" sz="1400" dirty="0">
                          <a:solidFill>
                            <a:schemeClr val="tx1"/>
                          </a:solidFill>
                          <a:effectLst/>
                          <a:latin typeface="Arial Narrow" panose="020B0606020202030204" pitchFamily="34" charset="0"/>
                        </a:rPr>
                        <a:t>(C&amp;I)   </a:t>
                      </a:r>
                      <a:r>
                        <a:rPr lang="ro-RO" sz="1400" dirty="0">
                          <a:solidFill>
                            <a:srgbClr val="FF0000"/>
                          </a:solidFill>
                          <a:effectLst/>
                          <a:latin typeface="Ink Free" panose="03080402000500000000" pitchFamily="66" charset="0"/>
                        </a:rPr>
                        <a:t>87</a:t>
                      </a:r>
                      <a:r>
                        <a:rPr lang="ro-RO" sz="1400" dirty="0">
                          <a:solidFill>
                            <a:schemeClr val="tx1"/>
                          </a:solidFill>
                          <a:effectLst/>
                          <a:latin typeface="Arial Narrow" panose="020B0606020202030204" pitchFamily="34" charset="0"/>
                        </a:rPr>
                        <a:t>    </a:t>
                      </a:r>
                      <a:endParaRPr lang="en-US" sz="14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41035" marR="41035" marT="0" marB="0"/>
                </a:tc>
                <a:tc>
                  <a:txBody>
                    <a:bodyPr/>
                    <a:lstStyle/>
                    <a:p>
                      <a:pPr marL="0" marR="0" algn="ctr">
                        <a:lnSpc>
                          <a:spcPct val="107000"/>
                        </a:lnSpc>
                        <a:spcBef>
                          <a:spcPts val="0"/>
                        </a:spcBef>
                        <a:spcAft>
                          <a:spcPts val="0"/>
                        </a:spcAft>
                      </a:pPr>
                      <a:r>
                        <a:rPr lang="ro-RO" sz="1400" b="1" dirty="0">
                          <a:solidFill>
                            <a:srgbClr val="FF0000"/>
                          </a:solidFill>
                          <a:effectLst>
                            <a:outerShdw blurRad="38100" dist="38100" dir="2700000" algn="tl">
                              <a:srgbClr val="000000">
                                <a:alpha val="43137"/>
                              </a:srgbClr>
                            </a:outerShdw>
                          </a:effectLst>
                          <a:latin typeface="Ink Free" panose="03080402000500000000" pitchFamily="66" charset="0"/>
                        </a:rPr>
                        <a:t>37</a:t>
                      </a:r>
                      <a:endParaRPr lang="en-US" sz="1400" b="1" dirty="0">
                        <a:solidFill>
                          <a:srgbClr val="FF0000"/>
                        </a:solidFill>
                        <a:effectLst>
                          <a:outerShdw blurRad="38100" dist="38100" dir="2700000" algn="tl">
                            <a:srgbClr val="000000">
                              <a:alpha val="43137"/>
                            </a:srgbClr>
                          </a:outerShdw>
                        </a:effectLst>
                        <a:latin typeface="Ink Free" panose="03080402000500000000" pitchFamily="66" charset="0"/>
                        <a:ea typeface="Calibri" panose="020F0502020204030204" pitchFamily="34" charset="0"/>
                        <a:cs typeface="Times New Roman" panose="02020603050405020304" pitchFamily="18" charset="0"/>
                      </a:endParaRPr>
                    </a:p>
                  </a:txBody>
                  <a:tcPr marL="41035" marR="41035" marT="0" marB="0"/>
                </a:tc>
                <a:tc>
                  <a:txBody>
                    <a:bodyPr/>
                    <a:lstStyle/>
                    <a:p>
                      <a:pPr marL="0" marR="0" algn="ctr">
                        <a:lnSpc>
                          <a:spcPct val="107000"/>
                        </a:lnSpc>
                        <a:spcBef>
                          <a:spcPts val="0"/>
                        </a:spcBef>
                        <a:spcAft>
                          <a:spcPts val="0"/>
                        </a:spcAft>
                      </a:pPr>
                      <a:r>
                        <a:rPr lang="ro-RO" sz="1400" b="1" dirty="0">
                          <a:solidFill>
                            <a:srgbClr val="FF0000"/>
                          </a:solidFill>
                          <a:effectLst>
                            <a:outerShdw blurRad="38100" dist="38100" dir="2700000" algn="tl">
                              <a:srgbClr val="000000">
                                <a:alpha val="43137"/>
                              </a:srgbClr>
                            </a:outerShdw>
                          </a:effectLst>
                          <a:latin typeface="Ink Free" panose="03080402000500000000" pitchFamily="66" charset="0"/>
                        </a:rPr>
                        <a:t> </a:t>
                      </a:r>
                      <a:endParaRPr lang="en-US" sz="1400" b="1" dirty="0">
                        <a:solidFill>
                          <a:srgbClr val="FF0000"/>
                        </a:solidFill>
                        <a:effectLst>
                          <a:outerShdw blurRad="38100" dist="38100" dir="2700000" algn="tl">
                            <a:srgbClr val="000000">
                              <a:alpha val="43137"/>
                            </a:srgbClr>
                          </a:outerShdw>
                        </a:effectLst>
                        <a:latin typeface="Ink Free" panose="03080402000500000000" pitchFamily="66" charset="0"/>
                        <a:ea typeface="Calibri" panose="020F0502020204030204" pitchFamily="34" charset="0"/>
                        <a:cs typeface="Times New Roman" panose="02020603050405020304" pitchFamily="18" charset="0"/>
                      </a:endParaRPr>
                    </a:p>
                  </a:txBody>
                  <a:tcPr marL="41035" marR="41035" marT="0" marB="0"/>
                </a:tc>
                <a:tc>
                  <a:txBody>
                    <a:bodyPr/>
                    <a:lstStyle/>
                    <a:p>
                      <a:pPr marL="0" marR="0" algn="ctr">
                        <a:lnSpc>
                          <a:spcPct val="107000"/>
                        </a:lnSpc>
                        <a:spcBef>
                          <a:spcPts val="0"/>
                        </a:spcBef>
                        <a:spcAft>
                          <a:spcPts val="0"/>
                        </a:spcAft>
                      </a:pPr>
                      <a:r>
                        <a:rPr lang="ro-RO" sz="1400" b="1" dirty="0">
                          <a:solidFill>
                            <a:srgbClr val="FF0000"/>
                          </a:solidFill>
                          <a:effectLst>
                            <a:outerShdw blurRad="38100" dist="38100" dir="2700000" algn="tl">
                              <a:srgbClr val="000000">
                                <a:alpha val="43137"/>
                              </a:srgbClr>
                            </a:outerShdw>
                          </a:effectLst>
                          <a:latin typeface="Ink Free" panose="03080402000500000000" pitchFamily="66" charset="0"/>
                        </a:rPr>
                        <a:t>1</a:t>
                      </a:r>
                      <a:endParaRPr lang="en-US" sz="1400" b="1" dirty="0">
                        <a:solidFill>
                          <a:srgbClr val="FF0000"/>
                        </a:solidFill>
                        <a:effectLst>
                          <a:outerShdw blurRad="38100" dist="38100" dir="2700000" algn="tl">
                            <a:srgbClr val="000000">
                              <a:alpha val="43137"/>
                            </a:srgbClr>
                          </a:outerShdw>
                        </a:effectLst>
                        <a:latin typeface="Ink Free" panose="03080402000500000000" pitchFamily="66" charset="0"/>
                        <a:ea typeface="Calibri" panose="020F0502020204030204" pitchFamily="34" charset="0"/>
                        <a:cs typeface="Times New Roman" panose="02020603050405020304" pitchFamily="18" charset="0"/>
                      </a:endParaRPr>
                    </a:p>
                  </a:txBody>
                  <a:tcPr marL="41035" marR="41035" marT="0" marB="0"/>
                </a:tc>
                <a:tc>
                  <a:txBody>
                    <a:bodyPr/>
                    <a:lstStyle/>
                    <a:p>
                      <a:pPr marL="0" marR="0" algn="ctr">
                        <a:lnSpc>
                          <a:spcPct val="107000"/>
                        </a:lnSpc>
                        <a:spcBef>
                          <a:spcPts val="0"/>
                        </a:spcBef>
                        <a:spcAft>
                          <a:spcPts val="0"/>
                        </a:spcAft>
                      </a:pPr>
                      <a:r>
                        <a:rPr lang="ro-RO" sz="1400" b="1" dirty="0">
                          <a:solidFill>
                            <a:srgbClr val="FF0000"/>
                          </a:solidFill>
                          <a:effectLst>
                            <a:outerShdw blurRad="38100" dist="38100" dir="2700000" algn="tl">
                              <a:srgbClr val="000000">
                                <a:alpha val="43137"/>
                              </a:srgbClr>
                            </a:outerShdw>
                          </a:effectLst>
                          <a:latin typeface="Ink Free" panose="03080402000500000000" pitchFamily="66" charset="0"/>
                        </a:rPr>
                        <a:t>2</a:t>
                      </a:r>
                      <a:endParaRPr lang="en-US" sz="1400" b="1" dirty="0">
                        <a:solidFill>
                          <a:srgbClr val="FF0000"/>
                        </a:solidFill>
                        <a:effectLst>
                          <a:outerShdw blurRad="38100" dist="38100" dir="2700000" algn="tl">
                            <a:srgbClr val="000000">
                              <a:alpha val="43137"/>
                            </a:srgbClr>
                          </a:outerShdw>
                        </a:effectLst>
                        <a:latin typeface="Ink Free" panose="03080402000500000000" pitchFamily="66" charset="0"/>
                        <a:ea typeface="Calibri" panose="020F0502020204030204" pitchFamily="34" charset="0"/>
                        <a:cs typeface="Times New Roman" panose="02020603050405020304" pitchFamily="18" charset="0"/>
                      </a:endParaRPr>
                    </a:p>
                  </a:txBody>
                  <a:tcPr marL="41035" marR="41035" marT="0" marB="0"/>
                </a:tc>
                <a:tc>
                  <a:txBody>
                    <a:bodyPr/>
                    <a:lstStyle/>
                    <a:p>
                      <a:pPr marL="0" marR="0" algn="ctr">
                        <a:lnSpc>
                          <a:spcPct val="107000"/>
                        </a:lnSpc>
                        <a:spcBef>
                          <a:spcPts val="0"/>
                        </a:spcBef>
                        <a:spcAft>
                          <a:spcPts val="0"/>
                        </a:spcAft>
                      </a:pPr>
                      <a:r>
                        <a:rPr lang="ro-RO" sz="1400" b="1" dirty="0">
                          <a:solidFill>
                            <a:srgbClr val="FF0000"/>
                          </a:solidFill>
                          <a:effectLst>
                            <a:outerShdw blurRad="38100" dist="38100" dir="2700000" algn="tl">
                              <a:srgbClr val="000000">
                                <a:alpha val="43137"/>
                              </a:srgbClr>
                            </a:outerShdw>
                          </a:effectLst>
                          <a:latin typeface="Ink Free" panose="03080402000500000000" pitchFamily="66" charset="0"/>
                        </a:rPr>
                        <a:t> </a:t>
                      </a:r>
                      <a:endParaRPr lang="en-US" sz="1400" b="1" dirty="0">
                        <a:solidFill>
                          <a:srgbClr val="FF0000"/>
                        </a:solidFill>
                        <a:effectLst>
                          <a:outerShdw blurRad="38100" dist="38100" dir="2700000" algn="tl">
                            <a:srgbClr val="000000">
                              <a:alpha val="43137"/>
                            </a:srgbClr>
                          </a:outerShdw>
                        </a:effectLst>
                        <a:latin typeface="Ink Free" panose="03080402000500000000" pitchFamily="66" charset="0"/>
                        <a:ea typeface="Calibri" panose="020F0502020204030204" pitchFamily="34" charset="0"/>
                        <a:cs typeface="Times New Roman" panose="02020603050405020304" pitchFamily="18" charset="0"/>
                      </a:endParaRPr>
                    </a:p>
                  </a:txBody>
                  <a:tcPr marL="41035" marR="41035" marT="0" marB="0"/>
                </a:tc>
                <a:tc>
                  <a:txBody>
                    <a:bodyPr/>
                    <a:lstStyle/>
                    <a:p>
                      <a:pPr marL="0" marR="0" algn="ctr">
                        <a:lnSpc>
                          <a:spcPct val="107000"/>
                        </a:lnSpc>
                        <a:spcBef>
                          <a:spcPts val="0"/>
                        </a:spcBef>
                        <a:spcAft>
                          <a:spcPts val="0"/>
                        </a:spcAft>
                      </a:pPr>
                      <a:r>
                        <a:rPr lang="ro-RO" sz="1400" b="1" dirty="0">
                          <a:solidFill>
                            <a:srgbClr val="FF0000"/>
                          </a:solidFill>
                          <a:effectLst>
                            <a:outerShdw blurRad="38100" dist="38100" dir="2700000" algn="tl">
                              <a:srgbClr val="000000">
                                <a:alpha val="43137"/>
                              </a:srgbClr>
                            </a:outerShdw>
                          </a:effectLst>
                          <a:latin typeface="Ink Free" panose="03080402000500000000" pitchFamily="66" charset="0"/>
                        </a:rPr>
                        <a:t>1</a:t>
                      </a:r>
                      <a:endParaRPr lang="en-US" sz="1400" b="1" dirty="0">
                        <a:solidFill>
                          <a:srgbClr val="FF0000"/>
                        </a:solidFill>
                        <a:effectLst>
                          <a:outerShdw blurRad="38100" dist="38100" dir="2700000" algn="tl">
                            <a:srgbClr val="000000">
                              <a:alpha val="43137"/>
                            </a:srgbClr>
                          </a:outerShdw>
                        </a:effectLst>
                        <a:latin typeface="Ink Free" panose="03080402000500000000" pitchFamily="66" charset="0"/>
                        <a:ea typeface="Calibri" panose="020F0502020204030204" pitchFamily="34" charset="0"/>
                        <a:cs typeface="Times New Roman" panose="02020603050405020304" pitchFamily="18" charset="0"/>
                      </a:endParaRPr>
                    </a:p>
                  </a:txBody>
                  <a:tcPr marL="41035" marR="41035" marT="0" marB="0"/>
                </a:tc>
                <a:tc>
                  <a:txBody>
                    <a:bodyPr/>
                    <a:lstStyle/>
                    <a:p>
                      <a:pPr marL="0" marR="0" algn="ctr">
                        <a:lnSpc>
                          <a:spcPct val="107000"/>
                        </a:lnSpc>
                        <a:spcBef>
                          <a:spcPts val="0"/>
                        </a:spcBef>
                        <a:spcAft>
                          <a:spcPts val="0"/>
                        </a:spcAft>
                      </a:pPr>
                      <a:r>
                        <a:rPr lang="ro-RO" sz="1400" b="1" dirty="0">
                          <a:solidFill>
                            <a:srgbClr val="FF0000"/>
                          </a:solidFill>
                          <a:effectLst>
                            <a:outerShdw blurRad="38100" dist="38100" dir="2700000" algn="tl">
                              <a:srgbClr val="000000">
                                <a:alpha val="43137"/>
                              </a:srgbClr>
                            </a:outerShdw>
                          </a:effectLst>
                          <a:latin typeface="Ink Free" panose="03080402000500000000" pitchFamily="66" charset="0"/>
                        </a:rPr>
                        <a:t> </a:t>
                      </a:r>
                      <a:endParaRPr lang="en-US" sz="1400" b="1" dirty="0">
                        <a:solidFill>
                          <a:srgbClr val="FF0000"/>
                        </a:solidFill>
                        <a:effectLst>
                          <a:outerShdw blurRad="38100" dist="38100" dir="2700000" algn="tl">
                            <a:srgbClr val="000000">
                              <a:alpha val="43137"/>
                            </a:srgbClr>
                          </a:outerShdw>
                        </a:effectLst>
                        <a:latin typeface="Ink Free" panose="03080402000500000000" pitchFamily="66" charset="0"/>
                        <a:ea typeface="Calibri" panose="020F0502020204030204" pitchFamily="34" charset="0"/>
                        <a:cs typeface="Times New Roman" panose="02020603050405020304" pitchFamily="18" charset="0"/>
                      </a:endParaRPr>
                    </a:p>
                  </a:txBody>
                  <a:tcPr marL="41035" marR="41035" marT="0" marB="0"/>
                </a:tc>
                <a:tc>
                  <a:txBody>
                    <a:bodyPr/>
                    <a:lstStyle/>
                    <a:p>
                      <a:pPr marL="0" marR="0" algn="ctr">
                        <a:lnSpc>
                          <a:spcPct val="107000"/>
                        </a:lnSpc>
                        <a:spcBef>
                          <a:spcPts val="0"/>
                        </a:spcBef>
                        <a:spcAft>
                          <a:spcPts val="0"/>
                        </a:spcAft>
                      </a:pPr>
                      <a:r>
                        <a:rPr lang="ro-RO" sz="1400" b="1" dirty="0">
                          <a:solidFill>
                            <a:srgbClr val="FF0000"/>
                          </a:solidFill>
                          <a:effectLst>
                            <a:outerShdw blurRad="38100" dist="38100" dir="2700000" algn="tl">
                              <a:srgbClr val="000000">
                                <a:alpha val="43137"/>
                              </a:srgbClr>
                            </a:outerShdw>
                          </a:effectLst>
                          <a:latin typeface="Ink Free" panose="03080402000500000000" pitchFamily="66" charset="0"/>
                        </a:rPr>
                        <a:t>4</a:t>
                      </a:r>
                      <a:endParaRPr lang="en-US" sz="1400" b="1" dirty="0">
                        <a:solidFill>
                          <a:srgbClr val="FF0000"/>
                        </a:solidFill>
                        <a:effectLst>
                          <a:outerShdw blurRad="38100" dist="38100" dir="2700000" algn="tl">
                            <a:srgbClr val="000000">
                              <a:alpha val="43137"/>
                            </a:srgbClr>
                          </a:outerShdw>
                        </a:effectLst>
                        <a:latin typeface="Ink Free" panose="03080402000500000000" pitchFamily="66" charset="0"/>
                        <a:ea typeface="Calibri" panose="020F0502020204030204" pitchFamily="34" charset="0"/>
                        <a:cs typeface="Times New Roman" panose="02020603050405020304" pitchFamily="18" charset="0"/>
                      </a:endParaRPr>
                    </a:p>
                  </a:txBody>
                  <a:tcPr marL="41035" marR="41035" marT="0" marB="0"/>
                </a:tc>
                <a:tc>
                  <a:txBody>
                    <a:bodyPr/>
                    <a:lstStyle/>
                    <a:p>
                      <a:pPr marL="0" marR="0" algn="ctr">
                        <a:lnSpc>
                          <a:spcPct val="107000"/>
                        </a:lnSpc>
                        <a:spcBef>
                          <a:spcPts val="0"/>
                        </a:spcBef>
                        <a:spcAft>
                          <a:spcPts val="0"/>
                        </a:spcAft>
                      </a:pPr>
                      <a:r>
                        <a:rPr lang="ro-RO" sz="1400" b="1" dirty="0">
                          <a:solidFill>
                            <a:srgbClr val="FF0000"/>
                          </a:solidFill>
                          <a:effectLst>
                            <a:outerShdw blurRad="38100" dist="38100" dir="2700000" algn="tl">
                              <a:srgbClr val="000000">
                                <a:alpha val="43137"/>
                              </a:srgbClr>
                            </a:outerShdw>
                          </a:effectLst>
                          <a:latin typeface="Ink Free" panose="03080402000500000000" pitchFamily="66" charset="0"/>
                        </a:rPr>
                        <a:t> </a:t>
                      </a:r>
                      <a:endParaRPr lang="en-US" sz="1400" b="1" dirty="0">
                        <a:solidFill>
                          <a:srgbClr val="FF0000"/>
                        </a:solidFill>
                        <a:effectLst>
                          <a:outerShdw blurRad="38100" dist="38100" dir="2700000" algn="tl">
                            <a:srgbClr val="000000">
                              <a:alpha val="43137"/>
                            </a:srgbClr>
                          </a:outerShdw>
                        </a:effectLst>
                        <a:latin typeface="Ink Free" panose="03080402000500000000" pitchFamily="66" charset="0"/>
                        <a:ea typeface="Calibri" panose="020F0502020204030204" pitchFamily="34" charset="0"/>
                        <a:cs typeface="Times New Roman" panose="02020603050405020304" pitchFamily="18" charset="0"/>
                      </a:endParaRPr>
                    </a:p>
                  </a:txBody>
                  <a:tcPr marL="41035" marR="41035" marT="0" marB="0"/>
                </a:tc>
                <a:tc>
                  <a:txBody>
                    <a:bodyPr/>
                    <a:lstStyle/>
                    <a:p>
                      <a:pPr marL="0" marR="0" algn="ctr">
                        <a:lnSpc>
                          <a:spcPct val="107000"/>
                        </a:lnSpc>
                        <a:spcBef>
                          <a:spcPts val="0"/>
                        </a:spcBef>
                        <a:spcAft>
                          <a:spcPts val="0"/>
                        </a:spcAft>
                      </a:pPr>
                      <a:r>
                        <a:rPr lang="ro-RO" sz="1400" b="1" dirty="0">
                          <a:solidFill>
                            <a:srgbClr val="FF0000"/>
                          </a:solidFill>
                          <a:effectLst>
                            <a:outerShdw blurRad="38100" dist="38100" dir="2700000" algn="tl">
                              <a:srgbClr val="000000">
                                <a:alpha val="43137"/>
                              </a:srgbClr>
                            </a:outerShdw>
                          </a:effectLst>
                          <a:latin typeface="Ink Free" panose="03080402000500000000" pitchFamily="66" charset="0"/>
                        </a:rPr>
                        <a:t>17</a:t>
                      </a:r>
                      <a:endParaRPr lang="en-US" sz="1400" b="1" dirty="0">
                        <a:solidFill>
                          <a:srgbClr val="FF0000"/>
                        </a:solidFill>
                        <a:effectLst>
                          <a:outerShdw blurRad="38100" dist="38100" dir="2700000" algn="tl">
                            <a:srgbClr val="000000">
                              <a:alpha val="43137"/>
                            </a:srgbClr>
                          </a:outerShdw>
                        </a:effectLst>
                        <a:latin typeface="Ink Free" panose="03080402000500000000" pitchFamily="66" charset="0"/>
                        <a:ea typeface="Calibri" panose="020F0502020204030204" pitchFamily="34" charset="0"/>
                        <a:cs typeface="Times New Roman" panose="02020603050405020304" pitchFamily="18" charset="0"/>
                      </a:endParaRPr>
                    </a:p>
                  </a:txBody>
                  <a:tcPr marL="41035" marR="41035" marT="0" marB="0"/>
                </a:tc>
                <a:tc>
                  <a:txBody>
                    <a:bodyPr/>
                    <a:lstStyle/>
                    <a:p>
                      <a:pPr marL="0" marR="0" algn="ctr">
                        <a:lnSpc>
                          <a:spcPct val="107000"/>
                        </a:lnSpc>
                        <a:spcBef>
                          <a:spcPts val="0"/>
                        </a:spcBef>
                        <a:spcAft>
                          <a:spcPts val="0"/>
                        </a:spcAft>
                      </a:pPr>
                      <a:r>
                        <a:rPr lang="ro-RO" sz="1400" b="1" dirty="0">
                          <a:solidFill>
                            <a:srgbClr val="FF0000"/>
                          </a:solidFill>
                          <a:effectLst>
                            <a:outerShdw blurRad="38100" dist="38100" dir="2700000" algn="tl">
                              <a:srgbClr val="000000">
                                <a:alpha val="43137"/>
                              </a:srgbClr>
                            </a:outerShdw>
                          </a:effectLst>
                          <a:latin typeface="Ink Free" panose="03080402000500000000" pitchFamily="66" charset="0"/>
                        </a:rPr>
                        <a:t> </a:t>
                      </a:r>
                      <a:endParaRPr lang="en-US" sz="1400" b="1" dirty="0">
                        <a:solidFill>
                          <a:srgbClr val="FF0000"/>
                        </a:solidFill>
                        <a:effectLst>
                          <a:outerShdw blurRad="38100" dist="38100" dir="2700000" algn="tl">
                            <a:srgbClr val="000000">
                              <a:alpha val="43137"/>
                            </a:srgbClr>
                          </a:outerShdw>
                        </a:effectLst>
                        <a:latin typeface="Ink Free" panose="03080402000500000000" pitchFamily="66" charset="0"/>
                        <a:ea typeface="Calibri" panose="020F0502020204030204" pitchFamily="34" charset="0"/>
                        <a:cs typeface="Times New Roman" panose="02020603050405020304" pitchFamily="18" charset="0"/>
                      </a:endParaRPr>
                    </a:p>
                  </a:txBody>
                  <a:tcPr marL="41035" marR="41035"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3164047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908</TotalTime>
  <Words>5697</Words>
  <Application>Microsoft Office PowerPoint</Application>
  <PresentationFormat>Widescreen</PresentationFormat>
  <Paragraphs>1227</Paragraphs>
  <Slides>32</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32</vt:i4>
      </vt:variant>
    </vt:vector>
  </HeadingPairs>
  <TitlesOfParts>
    <vt:vector size="43" baseType="lpstr">
      <vt:lpstr>Arial</vt:lpstr>
      <vt:lpstr>Arial Narrow</vt:lpstr>
      <vt:lpstr>Bookman Old Style</vt:lpstr>
      <vt:lpstr>Bradley Hand ITC</vt:lpstr>
      <vt:lpstr>Calibri</vt:lpstr>
      <vt:lpstr>Calibri Light</vt:lpstr>
      <vt:lpstr>Ink Free</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DIAGNOZA PROCESULUI INSTRUCȚIONAL PE ANUL ŞCOLAR 2018-2019 Inspectoratul Școlar Județean Sibiu DOMENIUL CURRICULUM ȘI INSPECȚIE ȘCOLARĂ</dc:title>
  <dc:creator>isj</dc:creator>
  <cp:lastModifiedBy>Rodica Talnariu</cp:lastModifiedBy>
  <cp:revision>94</cp:revision>
  <dcterms:created xsi:type="dcterms:W3CDTF">2019-10-25T09:16:27Z</dcterms:created>
  <dcterms:modified xsi:type="dcterms:W3CDTF">2020-10-23T05:37:13Z</dcterms:modified>
</cp:coreProperties>
</file>